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handoutMasterIdLst>
    <p:handoutMasterId r:id="rId37"/>
  </p:handoutMasterIdLst>
  <p:sldIdLst>
    <p:sldId id="302" r:id="rId2"/>
    <p:sldId id="408" r:id="rId3"/>
    <p:sldId id="409" r:id="rId4"/>
    <p:sldId id="313" r:id="rId5"/>
    <p:sldId id="324" r:id="rId6"/>
    <p:sldId id="385" r:id="rId7"/>
    <p:sldId id="376" r:id="rId8"/>
    <p:sldId id="377" r:id="rId9"/>
    <p:sldId id="378" r:id="rId10"/>
    <p:sldId id="379" r:id="rId11"/>
    <p:sldId id="381" r:id="rId12"/>
    <p:sldId id="382" r:id="rId13"/>
    <p:sldId id="383" r:id="rId14"/>
    <p:sldId id="384" r:id="rId15"/>
    <p:sldId id="395" r:id="rId16"/>
    <p:sldId id="402" r:id="rId17"/>
    <p:sldId id="403" r:id="rId18"/>
    <p:sldId id="386" r:id="rId19"/>
    <p:sldId id="387" r:id="rId20"/>
    <p:sldId id="388" r:id="rId21"/>
    <p:sldId id="389" r:id="rId22"/>
    <p:sldId id="396" r:id="rId23"/>
    <p:sldId id="398" r:id="rId24"/>
    <p:sldId id="390" r:id="rId25"/>
    <p:sldId id="399" r:id="rId26"/>
    <p:sldId id="400" r:id="rId27"/>
    <p:sldId id="392" r:id="rId28"/>
    <p:sldId id="401" r:id="rId29"/>
    <p:sldId id="404" r:id="rId30"/>
    <p:sldId id="405" r:id="rId31"/>
    <p:sldId id="394" r:id="rId32"/>
    <p:sldId id="406" r:id="rId33"/>
    <p:sldId id="391" r:id="rId34"/>
    <p:sldId id="407" r:id="rId35"/>
  </p:sldIdLst>
  <p:sldSz cx="9144000" cy="6858000" type="letter"/>
  <p:notesSz cx="6858000" cy="91313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extLst>
    <p:ext uri="{521415D9-36F7-43E2-AB2F-B90AF26B5E84}">
      <p14:sectionLst xmlns:p14="http://schemas.microsoft.com/office/powerpoint/2010/main">
        <p14:section name="Lecture 2: How did we get here?" id="{95D713D0-DA12-8241-B3A4-0F938D64D54C}">
          <p14:sldIdLst>
            <p14:sldId id="302"/>
            <p14:sldId id="408"/>
            <p14:sldId id="409"/>
            <p14:sldId id="313"/>
            <p14:sldId id="324"/>
          </p14:sldIdLst>
        </p14:section>
        <p14:section name="Technical" id="{269D8C50-F0A1-4A41-A303-FEF01D7672DB}">
          <p14:sldIdLst>
            <p14:sldId id="385"/>
            <p14:sldId id="376"/>
            <p14:sldId id="377"/>
            <p14:sldId id="378"/>
            <p14:sldId id="379"/>
            <p14:sldId id="381"/>
            <p14:sldId id="382"/>
            <p14:sldId id="383"/>
            <p14:sldId id="384"/>
            <p14:sldId id="395"/>
            <p14:sldId id="402"/>
            <p14:sldId id="403"/>
            <p14:sldId id="386"/>
            <p14:sldId id="387"/>
            <p14:sldId id="388"/>
            <p14:sldId id="389"/>
          </p14:sldIdLst>
        </p14:section>
        <p14:section name="Policy" id="{3139E514-20F6-CE4F-9DDB-043AE91251C2}">
          <p14:sldIdLst>
            <p14:sldId id="396"/>
            <p14:sldId id="398"/>
            <p14:sldId id="390"/>
            <p14:sldId id="399"/>
            <p14:sldId id="400"/>
            <p14:sldId id="392"/>
            <p14:sldId id="401"/>
            <p14:sldId id="404"/>
            <p14:sldId id="405"/>
            <p14:sldId id="394"/>
            <p14:sldId id="406"/>
            <p14:sldId id="391"/>
            <p14:sldId id="40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94646" autoAdjust="0"/>
  </p:normalViewPr>
  <p:slideViewPr>
    <p:cSldViewPr snapToGrid="0">
      <p:cViewPr>
        <p:scale>
          <a:sx n="114" d="100"/>
          <a:sy n="114" d="100"/>
        </p:scale>
        <p:origin x="72" y="752"/>
      </p:cViewPr>
      <p:guideLst>
        <p:guide orient="horz" pos="2160"/>
        <p:guide pos="2880"/>
      </p:guideLst>
    </p:cSldViewPr>
  </p:slideViewPr>
  <p:outlineViewPr>
    <p:cViewPr>
      <p:scale>
        <a:sx n="75" d="100"/>
        <a:sy n="75" d="100"/>
      </p:scale>
      <p:origin x="16" y="86864"/>
    </p:cViewPr>
  </p:outlineViewPr>
  <p:notesTextViewPr>
    <p:cViewPr>
      <p:scale>
        <a:sx n="100" d="100"/>
        <a:sy n="100" d="100"/>
      </p:scale>
      <p:origin x="0" y="0"/>
    </p:cViewPr>
  </p:notesTextViewPr>
  <p:sorterViewPr>
    <p:cViewPr>
      <p:scale>
        <a:sx n="66" d="100"/>
        <a:sy n="66" d="100"/>
      </p:scale>
      <p:origin x="0" y="11840"/>
    </p:cViewPr>
  </p:sorterViewPr>
  <p:notesViewPr>
    <p:cSldViewPr snapToGrid="0">
      <p:cViewPr>
        <p:scale>
          <a:sx n="100" d="100"/>
          <a:sy n="100" d="100"/>
        </p:scale>
        <p:origin x="-1208" y="776"/>
      </p:cViewPr>
      <p:guideLst>
        <p:guide orient="horz" pos="2876"/>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374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3705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1150938" y="688975"/>
            <a:ext cx="4556125"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645184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5390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486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733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43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3424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5487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079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445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33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510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08446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87" tIns="44450" rIns="90487" bIns="4445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Comic Sans MS" charset="0"/>
          <a:ea typeface="ＭＳ Ｐゴシック" charset="0"/>
        </a:defRPr>
      </a:lvl2pPr>
      <a:lvl3pPr algn="l" rtl="0" eaLnBrk="1" fontAlgn="base" hangingPunct="1">
        <a:spcBef>
          <a:spcPct val="0"/>
        </a:spcBef>
        <a:spcAft>
          <a:spcPct val="0"/>
        </a:spcAft>
        <a:defRPr sz="2800">
          <a:solidFill>
            <a:schemeClr val="tx2"/>
          </a:solidFill>
          <a:latin typeface="Comic Sans MS" charset="0"/>
          <a:ea typeface="ＭＳ Ｐゴシック" charset="0"/>
        </a:defRPr>
      </a:lvl3pPr>
      <a:lvl4pPr algn="l" rtl="0" eaLnBrk="1" fontAlgn="base" hangingPunct="1">
        <a:spcBef>
          <a:spcPct val="0"/>
        </a:spcBef>
        <a:spcAft>
          <a:spcPct val="0"/>
        </a:spcAft>
        <a:defRPr sz="2800">
          <a:solidFill>
            <a:schemeClr val="tx2"/>
          </a:solidFill>
          <a:latin typeface="Comic Sans MS" charset="0"/>
          <a:ea typeface="ＭＳ Ｐゴシック" charset="0"/>
        </a:defRPr>
      </a:lvl4pPr>
      <a:lvl5pPr algn="l" rtl="0" eaLnBrk="1" fontAlgn="base" hangingPunct="1">
        <a:spcBef>
          <a:spcPct val="0"/>
        </a:spcBef>
        <a:spcAft>
          <a:spcPct val="0"/>
        </a:spcAft>
        <a:defRPr sz="2800">
          <a:solidFill>
            <a:schemeClr val="tx2"/>
          </a:solidFill>
          <a:latin typeface="Comic Sans MS" charset="0"/>
          <a:ea typeface="ＭＳ Ｐゴシック" charset="0"/>
        </a:defRPr>
      </a:lvl5pPr>
      <a:lvl6pPr marL="457200" algn="l" rtl="0" eaLnBrk="1" fontAlgn="base" hangingPunct="1">
        <a:spcBef>
          <a:spcPct val="0"/>
        </a:spcBef>
        <a:spcAft>
          <a:spcPct val="0"/>
        </a:spcAft>
        <a:defRPr sz="2800">
          <a:solidFill>
            <a:schemeClr val="tx2"/>
          </a:solidFill>
          <a:latin typeface="Comic Sans MS" charset="0"/>
          <a:ea typeface="ＭＳ Ｐゴシック" charset="0"/>
        </a:defRPr>
      </a:lvl6pPr>
      <a:lvl7pPr marL="914400" algn="l" rtl="0" eaLnBrk="1" fontAlgn="base" hangingPunct="1">
        <a:spcBef>
          <a:spcPct val="0"/>
        </a:spcBef>
        <a:spcAft>
          <a:spcPct val="0"/>
        </a:spcAft>
        <a:defRPr sz="2800">
          <a:solidFill>
            <a:schemeClr val="tx2"/>
          </a:solidFill>
          <a:latin typeface="Comic Sans MS" charset="0"/>
          <a:ea typeface="ＭＳ Ｐゴシック" charset="0"/>
        </a:defRPr>
      </a:lvl7pPr>
      <a:lvl8pPr marL="1371600" algn="l" rtl="0" eaLnBrk="1" fontAlgn="base" hangingPunct="1">
        <a:spcBef>
          <a:spcPct val="0"/>
        </a:spcBef>
        <a:spcAft>
          <a:spcPct val="0"/>
        </a:spcAft>
        <a:defRPr sz="2800">
          <a:solidFill>
            <a:schemeClr val="tx2"/>
          </a:solidFill>
          <a:latin typeface="Comic Sans MS" charset="0"/>
          <a:ea typeface="ＭＳ Ｐゴシック" charset="0"/>
        </a:defRPr>
      </a:lvl8pPr>
      <a:lvl9pPr marL="1828800" algn="l" rtl="0" eaLnBrk="1" fontAlgn="base" hangingPunct="1">
        <a:spcBef>
          <a:spcPct val="0"/>
        </a:spcBef>
        <a:spcAft>
          <a:spcPct val="0"/>
        </a:spcAft>
        <a:defRPr sz="2800">
          <a:solidFill>
            <a:schemeClr val="tx2"/>
          </a:solidFill>
          <a:latin typeface="Comic Sans MS" charset="0"/>
          <a:ea typeface="ＭＳ Ｐゴシック" charset="0"/>
        </a:defRPr>
      </a:lvl9pPr>
    </p:titleStyle>
    <p:bodyStyle>
      <a:lvl1pPr marL="342900" indent="-342900" algn="l" rtl="0" eaLnBrk="1" fontAlgn="base" hangingPunct="1">
        <a:spcBef>
          <a:spcPct val="20000"/>
        </a:spcBef>
        <a:spcAft>
          <a:spcPct val="0"/>
        </a:spcAft>
        <a:buSzPct val="100000"/>
        <a:buChar char="•"/>
        <a:defRPr>
          <a:solidFill>
            <a:schemeClr val="tx1"/>
          </a:solidFill>
          <a:latin typeface="+mn-lt"/>
          <a:ea typeface="+mn-ea"/>
          <a:cs typeface="+mn-cs"/>
        </a:defRPr>
      </a:lvl1pPr>
      <a:lvl2pPr marL="742950" indent="-285750" algn="l" rtl="0" eaLnBrk="1" fontAlgn="base" hangingPunct="1">
        <a:spcBef>
          <a:spcPct val="20000"/>
        </a:spcBef>
        <a:spcAft>
          <a:spcPct val="0"/>
        </a:spcAft>
        <a:buSzPct val="100000"/>
        <a:buChar char="–"/>
        <a:defRPr>
          <a:solidFill>
            <a:schemeClr val="tx1"/>
          </a:solidFill>
          <a:latin typeface="+mn-lt"/>
          <a:ea typeface="+mn-ea"/>
        </a:defRPr>
      </a:lvl2pPr>
      <a:lvl3pPr marL="1143000" indent="-228600" algn="l" rtl="0" eaLnBrk="1" fontAlgn="base" hangingPunct="1">
        <a:spcBef>
          <a:spcPct val="20000"/>
        </a:spcBef>
        <a:spcAft>
          <a:spcPct val="0"/>
        </a:spcAft>
        <a:buSzPct val="100000"/>
        <a:buChar char="•"/>
        <a:defRPr>
          <a:solidFill>
            <a:schemeClr val="tx1"/>
          </a:solidFill>
          <a:latin typeface="+mn-lt"/>
          <a:ea typeface="+mn-ea"/>
        </a:defRPr>
      </a:lvl3pPr>
      <a:lvl4pPr marL="1600200" indent="-228600" algn="l" rtl="0" eaLnBrk="1" fontAlgn="base" hangingPunct="1">
        <a:spcBef>
          <a:spcPct val="20000"/>
        </a:spcBef>
        <a:spcAft>
          <a:spcPct val="0"/>
        </a:spcAft>
        <a:buSzPct val="100000"/>
        <a:buChar char="–"/>
        <a:defRPr>
          <a:solidFill>
            <a:schemeClr val="tx1"/>
          </a:solidFill>
          <a:latin typeface="+mn-lt"/>
          <a:ea typeface="+mn-ea"/>
        </a:defRPr>
      </a:lvl4pPr>
      <a:lvl5pPr marL="2057400" indent="-228600" algn="l" rtl="0" eaLnBrk="1" fontAlgn="base" hangingPunct="1">
        <a:spcBef>
          <a:spcPct val="20000"/>
        </a:spcBef>
        <a:spcAft>
          <a:spcPct val="0"/>
        </a:spcAft>
        <a:buSzPct val="100000"/>
        <a:buChar char="•"/>
        <a:defRPr>
          <a:solidFill>
            <a:schemeClr val="tx1"/>
          </a:solidFill>
          <a:latin typeface="+mn-lt"/>
          <a:ea typeface="+mn-ea"/>
        </a:defRPr>
      </a:lvl5pPr>
      <a:lvl6pPr marL="2514600" indent="-228600" algn="l" rtl="0" eaLnBrk="1" fontAlgn="base" hangingPunct="1">
        <a:spcBef>
          <a:spcPct val="20000"/>
        </a:spcBef>
        <a:spcAft>
          <a:spcPct val="0"/>
        </a:spcAft>
        <a:buSzPct val="100000"/>
        <a:buChar char="•"/>
        <a:defRPr>
          <a:solidFill>
            <a:schemeClr val="tx1"/>
          </a:solidFill>
          <a:latin typeface="+mn-lt"/>
          <a:ea typeface="+mn-ea"/>
        </a:defRPr>
      </a:lvl6pPr>
      <a:lvl7pPr marL="2971800" indent="-228600" algn="l" rtl="0" eaLnBrk="1" fontAlgn="base" hangingPunct="1">
        <a:spcBef>
          <a:spcPct val="20000"/>
        </a:spcBef>
        <a:spcAft>
          <a:spcPct val="0"/>
        </a:spcAft>
        <a:buSzPct val="100000"/>
        <a:buChar char="•"/>
        <a:defRPr>
          <a:solidFill>
            <a:schemeClr val="tx1"/>
          </a:solidFill>
          <a:latin typeface="+mn-lt"/>
          <a:ea typeface="+mn-ea"/>
        </a:defRPr>
      </a:lvl7pPr>
      <a:lvl8pPr marL="3429000" indent="-228600" algn="l" rtl="0" eaLnBrk="1" fontAlgn="base" hangingPunct="1">
        <a:spcBef>
          <a:spcPct val="20000"/>
        </a:spcBef>
        <a:spcAft>
          <a:spcPct val="0"/>
        </a:spcAft>
        <a:buSzPct val="100000"/>
        <a:buChar char="•"/>
        <a:defRPr>
          <a:solidFill>
            <a:schemeClr val="tx1"/>
          </a:solidFill>
          <a:latin typeface="+mn-lt"/>
          <a:ea typeface="+mn-ea"/>
        </a:defRPr>
      </a:lvl8pPr>
      <a:lvl9pPr marL="3886200" indent="-228600" algn="l" rtl="0" eaLnBrk="1" fontAlgn="base" hangingPunct="1">
        <a:spcBef>
          <a:spcPct val="20000"/>
        </a:spcBef>
        <a:spcAft>
          <a:spcPct val="0"/>
        </a:spcAft>
        <a:buSzPct val="10000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467" y="1524927"/>
            <a:ext cx="8737600" cy="1470025"/>
          </a:xfrm>
        </p:spPr>
        <p:txBody>
          <a:bodyPr/>
          <a:lstStyle/>
          <a:p>
            <a:pPr algn="ctr"/>
            <a:r>
              <a:rPr lang="en-US" sz="3600" dirty="0" err="1" smtClean="0">
                <a:latin typeface="Comic Sans MS"/>
                <a:cs typeface="Comic Sans MS"/>
              </a:rPr>
              <a:t>Cybersecurity</a:t>
            </a:r>
            <a:r>
              <a:rPr lang="en-US" sz="3600" dirty="0" smtClean="0">
                <a:latin typeface="Comic Sans MS"/>
                <a:cs typeface="Comic Sans MS"/>
              </a:rPr>
              <a:t> for Future Presidents</a:t>
            </a:r>
            <a:endParaRPr lang="en-US" sz="3600" dirty="0">
              <a:latin typeface="Comic Sans MS"/>
              <a:cs typeface="Comic Sans MS"/>
            </a:endParaRPr>
          </a:p>
        </p:txBody>
      </p:sp>
      <p:sp>
        <p:nvSpPr>
          <p:cNvPr id="3" name="Subtitle 2"/>
          <p:cNvSpPr>
            <a:spLocks noGrp="1"/>
          </p:cNvSpPr>
          <p:nvPr>
            <p:ph type="subTitle" idx="1"/>
          </p:nvPr>
        </p:nvSpPr>
        <p:spPr>
          <a:xfrm>
            <a:off x="177195" y="3620372"/>
            <a:ext cx="8741619" cy="1752600"/>
          </a:xfrm>
        </p:spPr>
        <p:txBody>
          <a:bodyPr/>
          <a:lstStyle/>
          <a:p>
            <a:r>
              <a:rPr lang="en-US" sz="2400" dirty="0" smtClean="0">
                <a:solidFill>
                  <a:schemeClr val="tx1"/>
                </a:solidFill>
                <a:latin typeface="Comic Sans MS"/>
                <a:cs typeface="Comic Sans MS"/>
              </a:rPr>
              <a:t>Lecture 2: </a:t>
            </a:r>
          </a:p>
          <a:p>
            <a:r>
              <a:rPr lang="en-US" sz="2400" dirty="0" smtClean="0">
                <a:latin typeface="Comic Sans MS"/>
                <a:cs typeface="Comic Sans MS"/>
              </a:rPr>
              <a:t>How is Data Represented in Computers?</a:t>
            </a:r>
          </a:p>
          <a:p>
            <a:r>
              <a:rPr lang="en-US" sz="2400" dirty="0" smtClean="0">
                <a:latin typeface="Comic Sans MS"/>
                <a:cs typeface="Comic Sans MS"/>
              </a:rPr>
              <a:t>What Laws and Policies control Government searches of communications?</a:t>
            </a:r>
          </a:p>
          <a:p>
            <a:endParaRPr lang="en-US" sz="2400" dirty="0">
              <a:solidFill>
                <a:schemeClr val="tx1"/>
              </a:solidFill>
              <a:latin typeface="Comic Sans MS"/>
              <a:cs typeface="Comic Sans MS"/>
            </a:endParaRPr>
          </a:p>
        </p:txBody>
      </p:sp>
    </p:spTree>
    <p:extLst>
      <p:ext uri="{BB962C8B-B14F-4D97-AF65-F5344CB8AC3E}">
        <p14:creationId xmlns:p14="http://schemas.microsoft.com/office/powerpoint/2010/main" val="10221771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254000"/>
            <a:ext cx="7772400" cy="1143000"/>
          </a:xfrm>
        </p:spPr>
        <p:txBody>
          <a:bodyPr/>
          <a:lstStyle/>
          <a:p>
            <a:r>
              <a:rPr lang="en-US" dirty="0" smtClean="0"/>
              <a:t>How many yes/no questions to find the prize?</a:t>
            </a:r>
            <a:endParaRPr lang="en-US" dirty="0"/>
          </a:p>
        </p:txBody>
      </p:sp>
      <p:pic>
        <p:nvPicPr>
          <p:cNvPr id="4" name="Content Placeholder 3" descr="photo 1 (8).JPG"/>
          <p:cNvPicPr>
            <a:picLocks noGrp="1" noChangeAspect="1"/>
          </p:cNvPicPr>
          <p:nvPr>
            <p:ph idx="1"/>
          </p:nvPr>
        </p:nvPicPr>
        <p:blipFill>
          <a:blip r:embed="rId2">
            <a:extLst>
              <a:ext uri="{28A0092B-C50C-407E-A947-70E740481C1C}">
                <a14:useLocalDpi xmlns:a14="http://schemas.microsoft.com/office/drawing/2010/main" val="0"/>
              </a:ext>
            </a:extLst>
          </a:blip>
          <a:srcRect t="14558" b="14558"/>
          <a:stretch>
            <a:fillRect/>
          </a:stretch>
        </p:blipFill>
        <p:spPr>
          <a:xfrm>
            <a:off x="-1" y="1320800"/>
            <a:ext cx="9139767" cy="4838700"/>
          </a:xfrm>
        </p:spPr>
      </p:pic>
      <p:cxnSp>
        <p:nvCxnSpPr>
          <p:cNvPr id="6" name="Straight Connector 5"/>
          <p:cNvCxnSpPr/>
          <p:nvPr/>
        </p:nvCxnSpPr>
        <p:spPr bwMode="auto">
          <a:xfrm flipV="1">
            <a:off x="571500" y="3771900"/>
            <a:ext cx="7747000" cy="127000"/>
          </a:xfrm>
          <a:prstGeom prst="line">
            <a:avLst/>
          </a:prstGeom>
          <a:solidFill>
            <a:schemeClr val="accent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 name="Straight Connector 6"/>
          <p:cNvCxnSpPr/>
          <p:nvPr/>
        </p:nvCxnSpPr>
        <p:spPr bwMode="auto">
          <a:xfrm flipV="1">
            <a:off x="4419600" y="3822700"/>
            <a:ext cx="0" cy="2159000"/>
          </a:xfrm>
          <a:prstGeom prst="line">
            <a:avLst/>
          </a:prstGeom>
          <a:solidFill>
            <a:schemeClr val="accent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p:cNvCxnSpPr/>
          <p:nvPr/>
        </p:nvCxnSpPr>
        <p:spPr bwMode="auto">
          <a:xfrm flipV="1">
            <a:off x="6159500" y="3797300"/>
            <a:ext cx="0" cy="2159000"/>
          </a:xfrm>
          <a:prstGeom prst="line">
            <a:avLst/>
          </a:prstGeom>
          <a:solidFill>
            <a:schemeClr val="accent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TextBox 11"/>
          <p:cNvSpPr txBox="1"/>
          <p:nvPr/>
        </p:nvSpPr>
        <p:spPr>
          <a:xfrm>
            <a:off x="14453" y="6286500"/>
            <a:ext cx="9129547" cy="400110"/>
          </a:xfrm>
          <a:prstGeom prst="rect">
            <a:avLst/>
          </a:prstGeom>
          <a:noFill/>
        </p:spPr>
        <p:txBody>
          <a:bodyPr wrap="none" rtlCol="0">
            <a:spAutoFit/>
          </a:bodyPr>
          <a:lstStyle/>
          <a:p>
            <a:r>
              <a:rPr lang="en-US" sz="2000" dirty="0" smtClean="0">
                <a:latin typeface="+mn-lt"/>
              </a:rPr>
              <a:t>For 8 objects, need 3 questions. Each question gives one bit of information</a:t>
            </a:r>
            <a:endParaRPr lang="en-US" sz="2000" dirty="0">
              <a:latin typeface="+mn-lt"/>
            </a:endParaRPr>
          </a:p>
        </p:txBody>
      </p:sp>
    </p:spTree>
    <p:extLst>
      <p:ext uri="{BB962C8B-B14F-4D97-AF65-F5344CB8AC3E}">
        <p14:creationId xmlns:p14="http://schemas.microsoft.com/office/powerpoint/2010/main" val="2566988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177800"/>
            <a:ext cx="7772400" cy="558800"/>
          </a:xfrm>
        </p:spPr>
        <p:txBody>
          <a:bodyPr/>
          <a:lstStyle/>
          <a:p>
            <a:r>
              <a:rPr lang="en-US" dirty="0" smtClean="0"/>
              <a:t>Eight possibilities</a:t>
            </a:r>
            <a:endParaRPr lang="en-US" dirty="0"/>
          </a:p>
        </p:txBody>
      </p:sp>
      <p:sp>
        <p:nvSpPr>
          <p:cNvPr id="3" name="Content Placeholder 2"/>
          <p:cNvSpPr>
            <a:spLocks noGrp="1"/>
          </p:cNvSpPr>
          <p:nvPr>
            <p:ph idx="1"/>
          </p:nvPr>
        </p:nvSpPr>
        <p:spPr>
          <a:xfrm>
            <a:off x="393700" y="762000"/>
            <a:ext cx="8089900" cy="5905500"/>
          </a:xfrm>
        </p:spPr>
        <p:txBody>
          <a:bodyPr/>
          <a:lstStyle/>
          <a:p>
            <a:pPr marL="0" indent="0">
              <a:buNone/>
            </a:pPr>
            <a:r>
              <a:rPr lang="en-US" dirty="0"/>
              <a:t>Information from “Is it this one?” </a:t>
            </a:r>
          </a:p>
          <a:p>
            <a:r>
              <a:rPr lang="en-US" dirty="0"/>
              <a:t>If “no”, you can reject 1 of 8 possibilities</a:t>
            </a:r>
          </a:p>
          <a:p>
            <a:r>
              <a:rPr lang="en-US" dirty="0"/>
              <a:t>If “yes”, you </a:t>
            </a:r>
            <a:r>
              <a:rPr lang="en-US" dirty="0" smtClean="0"/>
              <a:t>can reject </a:t>
            </a:r>
            <a:r>
              <a:rPr lang="en-US" dirty="0"/>
              <a:t>7 of 8 possibilities</a:t>
            </a:r>
          </a:p>
          <a:p>
            <a:pPr marL="0" indent="0">
              <a:buNone/>
            </a:pPr>
            <a:endParaRPr lang="en-US" dirty="0" smtClean="0"/>
          </a:p>
          <a:p>
            <a:pPr marL="0" indent="0">
              <a:buNone/>
            </a:pPr>
            <a:r>
              <a:rPr lang="en-US" dirty="0" smtClean="0"/>
              <a:t>Information </a:t>
            </a:r>
            <a:r>
              <a:rPr lang="en-US" dirty="0"/>
              <a:t>from “Is it in this half of the remaining ones?</a:t>
            </a:r>
            <a:r>
              <a:rPr lang="en-US" dirty="0" smtClean="0"/>
              <a:t>”</a:t>
            </a:r>
          </a:p>
          <a:p>
            <a:r>
              <a:rPr lang="en-US" dirty="0" smtClean="0"/>
              <a:t>If “no” you reject 4 of 8</a:t>
            </a:r>
          </a:p>
          <a:p>
            <a:r>
              <a:rPr lang="en-US" dirty="0" smtClean="0"/>
              <a:t>If “yes” you reject 4 of 8</a:t>
            </a:r>
            <a:endParaRPr lang="en-US" dirty="0"/>
          </a:p>
          <a:p>
            <a:pPr marL="0" indent="0">
              <a:buNone/>
            </a:pPr>
            <a:endParaRPr lang="en-US" dirty="0" smtClean="0"/>
          </a:p>
          <a:p>
            <a:pPr marL="0" indent="0">
              <a:buNone/>
            </a:pPr>
            <a:r>
              <a:rPr lang="en-US" dirty="0" smtClean="0"/>
              <a:t>Suppose “no”= 0 and “yes” = 1. Question answers then in effect count the set of objects:</a:t>
            </a:r>
          </a:p>
          <a:p>
            <a:r>
              <a:rPr lang="en-US" dirty="0" smtClean="0"/>
              <a:t>000 base 2 = 0 base 10</a:t>
            </a:r>
          </a:p>
          <a:p>
            <a:r>
              <a:rPr lang="en-US" dirty="0" smtClean="0"/>
              <a:t>001 base 2 = 1 base 10</a:t>
            </a:r>
          </a:p>
          <a:p>
            <a:r>
              <a:rPr lang="en-US" dirty="0" smtClean="0"/>
              <a:t>010 base 2 = 2 base 10</a:t>
            </a:r>
          </a:p>
          <a:p>
            <a:r>
              <a:rPr lang="en-US" dirty="0" smtClean="0"/>
              <a:t>011 base 2 = 3 base 10</a:t>
            </a:r>
          </a:p>
          <a:p>
            <a:pPr marL="0" indent="0">
              <a:buNone/>
            </a:pPr>
            <a:r>
              <a:rPr lang="en-US" dirty="0" smtClean="0"/>
              <a:t>Actually, this is base 8 and is known as “Octal”. 7</a:t>
            </a:r>
            <a:r>
              <a:rPr lang="en-US" baseline="-25000" dirty="0" smtClean="0"/>
              <a:t>8</a:t>
            </a:r>
            <a:r>
              <a:rPr lang="en-US" dirty="0" smtClean="0"/>
              <a:t>+1</a:t>
            </a:r>
            <a:r>
              <a:rPr lang="en-US" baseline="-25000" dirty="0" smtClean="0"/>
              <a:t>8 </a:t>
            </a:r>
            <a:r>
              <a:rPr lang="en-US" dirty="0" smtClean="0"/>
              <a:t>= 10</a:t>
            </a:r>
            <a:r>
              <a:rPr lang="en-US" baseline="-25000" dirty="0" smtClean="0"/>
              <a:t>8</a:t>
            </a:r>
            <a:endParaRPr lang="en-US" dirty="0"/>
          </a:p>
          <a:p>
            <a:pPr marL="0" indent="0">
              <a:buNone/>
            </a:pPr>
            <a:r>
              <a:rPr lang="en-US" dirty="0" smtClean="0"/>
              <a:t>[Note we are assuming that all positions are equally likely. If there is a bias (e.g., half the time I put the nut under shell number 7), that should change the guesses you would make]</a:t>
            </a:r>
          </a:p>
        </p:txBody>
      </p:sp>
      <p:sp>
        <p:nvSpPr>
          <p:cNvPr id="4" name="Right Brace 3"/>
          <p:cNvSpPr/>
          <p:nvPr/>
        </p:nvSpPr>
        <p:spPr bwMode="auto">
          <a:xfrm>
            <a:off x="5410200" y="1143000"/>
            <a:ext cx="317500" cy="698500"/>
          </a:xfrm>
          <a:prstGeom prst="rightBrace">
            <a:avLst>
              <a:gd name="adj1" fmla="val 36333"/>
              <a:gd name="adj2" fmla="val 50000"/>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5" name="Right Brace 4"/>
          <p:cNvSpPr/>
          <p:nvPr/>
        </p:nvSpPr>
        <p:spPr bwMode="auto">
          <a:xfrm>
            <a:off x="3632200" y="2501900"/>
            <a:ext cx="317500" cy="673100"/>
          </a:xfrm>
          <a:prstGeom prst="rightBrace">
            <a:avLst>
              <a:gd name="adj1" fmla="val 25000"/>
              <a:gd name="adj2" fmla="val 50000"/>
            </a:avLst>
          </a:prstGeom>
          <a:solidFill>
            <a:srgbClr val="FFFFFF"/>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6" name="TextBox 5"/>
          <p:cNvSpPr txBox="1"/>
          <p:nvPr/>
        </p:nvSpPr>
        <p:spPr>
          <a:xfrm>
            <a:off x="5816600" y="1231900"/>
            <a:ext cx="3059401" cy="461665"/>
          </a:xfrm>
          <a:prstGeom prst="rect">
            <a:avLst/>
          </a:prstGeom>
          <a:noFill/>
        </p:spPr>
        <p:txBody>
          <a:bodyPr wrap="none" rtlCol="0">
            <a:spAutoFit/>
          </a:bodyPr>
          <a:lstStyle/>
          <a:p>
            <a:r>
              <a:rPr lang="en-US" dirty="0" smtClean="0">
                <a:latin typeface="+mj-lt"/>
              </a:rPr>
              <a:t>Unequal information</a:t>
            </a:r>
            <a:endParaRPr lang="en-US" dirty="0">
              <a:latin typeface="+mj-lt"/>
            </a:endParaRPr>
          </a:p>
        </p:txBody>
      </p:sp>
      <p:sp>
        <p:nvSpPr>
          <p:cNvPr id="7" name="TextBox 6"/>
          <p:cNvSpPr txBox="1"/>
          <p:nvPr/>
        </p:nvSpPr>
        <p:spPr>
          <a:xfrm>
            <a:off x="4051300" y="2616200"/>
            <a:ext cx="2695119" cy="461665"/>
          </a:xfrm>
          <a:prstGeom prst="rect">
            <a:avLst/>
          </a:prstGeom>
          <a:noFill/>
        </p:spPr>
        <p:txBody>
          <a:bodyPr wrap="none" rtlCol="0">
            <a:spAutoFit/>
          </a:bodyPr>
          <a:lstStyle/>
          <a:p>
            <a:r>
              <a:rPr lang="en-US" dirty="0">
                <a:latin typeface="+mj-lt"/>
              </a:rPr>
              <a:t>E</a:t>
            </a:r>
            <a:r>
              <a:rPr lang="en-US" dirty="0" smtClean="0">
                <a:latin typeface="+mj-lt"/>
              </a:rPr>
              <a:t>qual information</a:t>
            </a:r>
            <a:endParaRPr lang="en-US" dirty="0">
              <a:latin typeface="+mj-lt"/>
            </a:endParaRPr>
          </a:p>
        </p:txBody>
      </p:sp>
      <p:sp>
        <p:nvSpPr>
          <p:cNvPr id="8" name="TextBox 7"/>
          <p:cNvSpPr txBox="1"/>
          <p:nvPr/>
        </p:nvSpPr>
        <p:spPr>
          <a:xfrm>
            <a:off x="4064000" y="4051300"/>
            <a:ext cx="1544012" cy="1366528"/>
          </a:xfrm>
          <a:prstGeom prst="rect">
            <a:avLst/>
          </a:prstGeom>
          <a:noFill/>
        </p:spPr>
        <p:txBody>
          <a:bodyPr wrap="none" rtlCol="0">
            <a:spAutoFit/>
          </a:bodyPr>
          <a:lstStyle/>
          <a:p>
            <a:pPr marL="342900" lvl="0" indent="-342900" eaLnBrk="1" hangingPunct="1">
              <a:spcBef>
                <a:spcPct val="20000"/>
              </a:spcBef>
              <a:buSzPct val="100000"/>
              <a:buFontTx/>
              <a:buChar char="•"/>
            </a:pPr>
            <a:r>
              <a:rPr lang="en-US" sz="1800" kern="0" dirty="0">
                <a:solidFill>
                  <a:srgbClr val="000000"/>
                </a:solidFill>
                <a:latin typeface="Comic Sans MS"/>
                <a:ea typeface="ＭＳ Ｐゴシック"/>
              </a:rPr>
              <a:t>100</a:t>
            </a:r>
            <a:r>
              <a:rPr lang="en-US" sz="1800" kern="0" baseline="-25000" dirty="0">
                <a:solidFill>
                  <a:srgbClr val="000000"/>
                </a:solidFill>
                <a:latin typeface="Comic Sans MS"/>
                <a:ea typeface="ＭＳ Ｐゴシック"/>
              </a:rPr>
              <a:t>2 </a:t>
            </a:r>
            <a:r>
              <a:rPr lang="en-US" sz="1800" kern="0" dirty="0">
                <a:solidFill>
                  <a:srgbClr val="000000"/>
                </a:solidFill>
                <a:latin typeface="Comic Sans MS"/>
                <a:ea typeface="ＭＳ Ｐゴシック"/>
              </a:rPr>
              <a:t>= 4</a:t>
            </a:r>
            <a:r>
              <a:rPr lang="en-US" sz="1800" kern="0" baseline="-25000" dirty="0">
                <a:solidFill>
                  <a:srgbClr val="000000"/>
                </a:solidFill>
                <a:latin typeface="Comic Sans MS"/>
                <a:ea typeface="ＭＳ Ｐゴシック"/>
              </a:rPr>
              <a:t>10</a:t>
            </a:r>
          </a:p>
          <a:p>
            <a:pPr marL="342900" lvl="0" indent="-342900" eaLnBrk="1" hangingPunct="1">
              <a:spcBef>
                <a:spcPct val="20000"/>
              </a:spcBef>
              <a:buSzPct val="100000"/>
              <a:buFontTx/>
              <a:buChar char="•"/>
            </a:pPr>
            <a:r>
              <a:rPr lang="en-US" sz="1800" kern="0" dirty="0">
                <a:solidFill>
                  <a:srgbClr val="000000"/>
                </a:solidFill>
                <a:latin typeface="Comic Sans MS"/>
                <a:ea typeface="ＭＳ Ｐゴシック"/>
              </a:rPr>
              <a:t>101</a:t>
            </a:r>
            <a:r>
              <a:rPr lang="en-US" sz="1800" kern="0" baseline="-25000" dirty="0">
                <a:solidFill>
                  <a:srgbClr val="000000"/>
                </a:solidFill>
                <a:latin typeface="Comic Sans MS"/>
                <a:ea typeface="ＭＳ Ｐゴシック"/>
              </a:rPr>
              <a:t>2</a:t>
            </a:r>
            <a:r>
              <a:rPr lang="en-US" sz="1800" kern="0" dirty="0">
                <a:solidFill>
                  <a:srgbClr val="000000"/>
                </a:solidFill>
                <a:latin typeface="Comic Sans MS"/>
                <a:ea typeface="ＭＳ Ｐゴシック"/>
              </a:rPr>
              <a:t> = 5</a:t>
            </a:r>
            <a:r>
              <a:rPr lang="en-US" sz="1800" kern="0" baseline="-25000" dirty="0">
                <a:solidFill>
                  <a:srgbClr val="000000"/>
                </a:solidFill>
                <a:latin typeface="Comic Sans MS"/>
                <a:ea typeface="ＭＳ Ｐゴシック"/>
              </a:rPr>
              <a:t>10</a:t>
            </a:r>
          </a:p>
          <a:p>
            <a:pPr marL="342900" lvl="0" indent="-342900" eaLnBrk="1" hangingPunct="1">
              <a:spcBef>
                <a:spcPct val="20000"/>
              </a:spcBef>
              <a:buSzPct val="100000"/>
              <a:buFontTx/>
              <a:buChar char="•"/>
            </a:pPr>
            <a:r>
              <a:rPr lang="en-US" sz="1800" kern="0" dirty="0">
                <a:solidFill>
                  <a:srgbClr val="000000"/>
                </a:solidFill>
                <a:latin typeface="Comic Sans MS"/>
                <a:ea typeface="ＭＳ Ｐゴシック"/>
              </a:rPr>
              <a:t>110</a:t>
            </a:r>
            <a:r>
              <a:rPr lang="en-US" sz="1800" kern="0" baseline="-25000" dirty="0">
                <a:solidFill>
                  <a:srgbClr val="000000"/>
                </a:solidFill>
                <a:latin typeface="Comic Sans MS"/>
                <a:ea typeface="ＭＳ Ｐゴシック"/>
              </a:rPr>
              <a:t>2</a:t>
            </a:r>
            <a:r>
              <a:rPr lang="en-US" sz="1800" kern="0" dirty="0">
                <a:solidFill>
                  <a:srgbClr val="000000"/>
                </a:solidFill>
                <a:latin typeface="Comic Sans MS"/>
                <a:ea typeface="ＭＳ Ｐゴシック"/>
              </a:rPr>
              <a:t> = 6</a:t>
            </a:r>
            <a:r>
              <a:rPr lang="en-US" sz="1800" kern="0" baseline="-25000" dirty="0">
                <a:solidFill>
                  <a:srgbClr val="000000"/>
                </a:solidFill>
                <a:latin typeface="Comic Sans MS"/>
                <a:ea typeface="ＭＳ Ｐゴシック"/>
              </a:rPr>
              <a:t>10</a:t>
            </a:r>
          </a:p>
          <a:p>
            <a:pPr marL="342900" lvl="0" indent="-342900" eaLnBrk="1" hangingPunct="1">
              <a:spcBef>
                <a:spcPct val="20000"/>
              </a:spcBef>
              <a:buSzPct val="100000"/>
              <a:buFontTx/>
              <a:buChar char="•"/>
            </a:pPr>
            <a:r>
              <a:rPr lang="en-US" sz="1800" kern="0" dirty="0">
                <a:solidFill>
                  <a:srgbClr val="000000"/>
                </a:solidFill>
                <a:latin typeface="Comic Sans MS"/>
                <a:ea typeface="ＭＳ Ｐゴシック"/>
              </a:rPr>
              <a:t>111</a:t>
            </a:r>
            <a:r>
              <a:rPr lang="en-US" sz="1800" kern="0" baseline="-25000" dirty="0">
                <a:solidFill>
                  <a:srgbClr val="000000"/>
                </a:solidFill>
                <a:latin typeface="Comic Sans MS"/>
                <a:ea typeface="ＭＳ Ｐゴシック"/>
              </a:rPr>
              <a:t>2  </a:t>
            </a:r>
            <a:r>
              <a:rPr lang="en-US" sz="1800" kern="0" dirty="0">
                <a:solidFill>
                  <a:srgbClr val="000000"/>
                </a:solidFill>
                <a:latin typeface="Comic Sans MS"/>
                <a:ea typeface="ＭＳ Ｐゴシック"/>
              </a:rPr>
              <a:t>=</a:t>
            </a:r>
            <a:r>
              <a:rPr lang="en-US" sz="1800" kern="0" baseline="-25000" dirty="0">
                <a:solidFill>
                  <a:srgbClr val="000000"/>
                </a:solidFill>
                <a:latin typeface="Comic Sans MS"/>
                <a:ea typeface="ＭＳ Ｐゴシック"/>
              </a:rPr>
              <a:t>  </a:t>
            </a:r>
            <a:r>
              <a:rPr lang="en-US" sz="1800" kern="0" dirty="0">
                <a:solidFill>
                  <a:srgbClr val="000000"/>
                </a:solidFill>
                <a:latin typeface="Comic Sans MS"/>
                <a:ea typeface="ＭＳ Ｐゴシック"/>
              </a:rPr>
              <a:t>7</a:t>
            </a:r>
            <a:r>
              <a:rPr lang="en-US" sz="1800" kern="0" baseline="-25000" dirty="0">
                <a:solidFill>
                  <a:srgbClr val="000000"/>
                </a:solidFill>
                <a:latin typeface="Comic Sans MS"/>
                <a:ea typeface="ＭＳ Ｐゴシック"/>
              </a:rPr>
              <a:t>10</a:t>
            </a:r>
          </a:p>
        </p:txBody>
      </p:sp>
    </p:spTree>
    <p:extLst>
      <p:ext uri="{BB962C8B-B14F-4D97-AF65-F5344CB8AC3E}">
        <p14:creationId xmlns:p14="http://schemas.microsoft.com/office/powerpoint/2010/main" val="8931705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7772400" cy="1143000"/>
          </a:xfrm>
        </p:spPr>
        <p:txBody>
          <a:bodyPr/>
          <a:lstStyle/>
          <a:p>
            <a:r>
              <a:rPr lang="en-US" dirty="0" smtClean="0"/>
              <a:t>Sixteen possibilities</a:t>
            </a:r>
            <a:endParaRPr lang="en-US" dirty="0"/>
          </a:p>
        </p:txBody>
      </p:sp>
      <p:sp>
        <p:nvSpPr>
          <p:cNvPr id="3" name="Content Placeholder 2"/>
          <p:cNvSpPr>
            <a:spLocks noGrp="1"/>
          </p:cNvSpPr>
          <p:nvPr>
            <p:ph idx="1"/>
          </p:nvPr>
        </p:nvSpPr>
        <p:spPr>
          <a:xfrm>
            <a:off x="711200" y="1117600"/>
            <a:ext cx="7772400" cy="4686300"/>
          </a:xfrm>
        </p:spPr>
        <p:txBody>
          <a:bodyPr/>
          <a:lstStyle/>
          <a:p>
            <a:r>
              <a:rPr lang="en-US" dirty="0" smtClean="0"/>
              <a:t>If we wanted to count to sixteen in binary, we need another bit – four bits in all</a:t>
            </a:r>
          </a:p>
          <a:p>
            <a:endParaRPr lang="en-US" dirty="0"/>
          </a:p>
          <a:p>
            <a:r>
              <a:rPr lang="en-US" dirty="0" smtClean="0"/>
              <a:t>0000 </a:t>
            </a:r>
            <a:r>
              <a:rPr lang="en-US" dirty="0"/>
              <a:t>base 2 = 0 base </a:t>
            </a:r>
            <a:r>
              <a:rPr lang="en-US" dirty="0" smtClean="0"/>
              <a:t>16</a:t>
            </a:r>
            <a:endParaRPr lang="en-US" dirty="0"/>
          </a:p>
          <a:p>
            <a:r>
              <a:rPr lang="en-US" dirty="0" smtClean="0"/>
              <a:t>0001 </a:t>
            </a:r>
            <a:r>
              <a:rPr lang="en-US" dirty="0"/>
              <a:t>base 2 = 1 base </a:t>
            </a:r>
            <a:r>
              <a:rPr lang="en-US" dirty="0" smtClean="0"/>
              <a:t>16</a:t>
            </a:r>
            <a:endParaRPr lang="en-US" dirty="0"/>
          </a:p>
          <a:p>
            <a:r>
              <a:rPr lang="en-US" dirty="0" smtClean="0"/>
              <a:t>0010 </a:t>
            </a:r>
            <a:r>
              <a:rPr lang="en-US" dirty="0"/>
              <a:t>base 2 = 2 base </a:t>
            </a:r>
            <a:r>
              <a:rPr lang="en-US" dirty="0" smtClean="0"/>
              <a:t>16</a:t>
            </a:r>
            <a:endParaRPr lang="en-US" dirty="0"/>
          </a:p>
          <a:p>
            <a:r>
              <a:rPr lang="en-US" dirty="0" smtClean="0"/>
              <a:t>0011 </a:t>
            </a:r>
            <a:r>
              <a:rPr lang="en-US" dirty="0"/>
              <a:t>base 2 = 3 base </a:t>
            </a:r>
            <a:r>
              <a:rPr lang="en-US" dirty="0" smtClean="0"/>
              <a:t>16</a:t>
            </a:r>
          </a:p>
          <a:p>
            <a:pPr lvl="0"/>
            <a:r>
              <a:rPr lang="en-US" dirty="0">
                <a:solidFill>
                  <a:srgbClr val="000000"/>
                </a:solidFill>
              </a:rPr>
              <a:t>0100</a:t>
            </a:r>
            <a:r>
              <a:rPr lang="en-US" baseline="-25000" dirty="0">
                <a:solidFill>
                  <a:srgbClr val="000000"/>
                </a:solidFill>
              </a:rPr>
              <a:t>2 </a:t>
            </a:r>
            <a:r>
              <a:rPr lang="en-US" dirty="0">
                <a:solidFill>
                  <a:srgbClr val="000000"/>
                </a:solidFill>
              </a:rPr>
              <a:t>= </a:t>
            </a:r>
            <a:r>
              <a:rPr lang="en-US" dirty="0" smtClean="0">
                <a:solidFill>
                  <a:srgbClr val="000000"/>
                </a:solidFill>
              </a:rPr>
              <a:t>4</a:t>
            </a:r>
            <a:r>
              <a:rPr lang="en-US" baseline="-25000" dirty="0" smtClean="0">
                <a:solidFill>
                  <a:srgbClr val="000000"/>
                </a:solidFill>
              </a:rPr>
              <a:t>16</a:t>
            </a:r>
            <a:endParaRPr lang="en-US" baseline="-25000" dirty="0">
              <a:solidFill>
                <a:srgbClr val="000000"/>
              </a:solidFill>
            </a:endParaRPr>
          </a:p>
          <a:p>
            <a:pPr lvl="0"/>
            <a:r>
              <a:rPr lang="en-US" dirty="0">
                <a:solidFill>
                  <a:srgbClr val="000000"/>
                </a:solidFill>
              </a:rPr>
              <a:t>0101</a:t>
            </a:r>
            <a:r>
              <a:rPr lang="en-US" baseline="-25000" dirty="0">
                <a:solidFill>
                  <a:srgbClr val="000000"/>
                </a:solidFill>
              </a:rPr>
              <a:t>2</a:t>
            </a:r>
            <a:r>
              <a:rPr lang="en-US" dirty="0">
                <a:solidFill>
                  <a:srgbClr val="000000"/>
                </a:solidFill>
              </a:rPr>
              <a:t> = </a:t>
            </a:r>
            <a:r>
              <a:rPr lang="en-US" dirty="0" smtClean="0">
                <a:solidFill>
                  <a:srgbClr val="000000"/>
                </a:solidFill>
              </a:rPr>
              <a:t>5</a:t>
            </a:r>
            <a:r>
              <a:rPr lang="en-US" baseline="-25000" dirty="0" smtClean="0">
                <a:solidFill>
                  <a:srgbClr val="000000"/>
                </a:solidFill>
              </a:rPr>
              <a:t>16</a:t>
            </a:r>
            <a:endParaRPr lang="en-US" baseline="-25000" dirty="0">
              <a:solidFill>
                <a:srgbClr val="000000"/>
              </a:solidFill>
            </a:endParaRPr>
          </a:p>
          <a:p>
            <a:pPr lvl="0"/>
            <a:r>
              <a:rPr lang="en-US" dirty="0">
                <a:solidFill>
                  <a:srgbClr val="000000"/>
                </a:solidFill>
              </a:rPr>
              <a:t>0110</a:t>
            </a:r>
            <a:r>
              <a:rPr lang="en-US" baseline="-25000" dirty="0">
                <a:solidFill>
                  <a:srgbClr val="000000"/>
                </a:solidFill>
              </a:rPr>
              <a:t>2</a:t>
            </a:r>
            <a:r>
              <a:rPr lang="en-US" dirty="0">
                <a:solidFill>
                  <a:srgbClr val="000000"/>
                </a:solidFill>
              </a:rPr>
              <a:t> = </a:t>
            </a:r>
            <a:r>
              <a:rPr lang="en-US" dirty="0" smtClean="0">
                <a:solidFill>
                  <a:srgbClr val="000000"/>
                </a:solidFill>
              </a:rPr>
              <a:t>6</a:t>
            </a:r>
            <a:r>
              <a:rPr lang="en-US" baseline="-25000" dirty="0" smtClean="0">
                <a:solidFill>
                  <a:srgbClr val="000000"/>
                </a:solidFill>
              </a:rPr>
              <a:t>16</a:t>
            </a:r>
            <a:endParaRPr lang="en-US" baseline="-25000" dirty="0">
              <a:solidFill>
                <a:srgbClr val="000000"/>
              </a:solidFill>
            </a:endParaRPr>
          </a:p>
          <a:p>
            <a:pPr lvl="0"/>
            <a:r>
              <a:rPr lang="en-US" dirty="0">
                <a:solidFill>
                  <a:srgbClr val="000000"/>
                </a:solidFill>
              </a:rPr>
              <a:t>0111</a:t>
            </a:r>
            <a:r>
              <a:rPr lang="en-US" baseline="-25000" dirty="0">
                <a:solidFill>
                  <a:srgbClr val="000000"/>
                </a:solidFill>
              </a:rPr>
              <a:t>2  </a:t>
            </a:r>
            <a:r>
              <a:rPr lang="en-US" dirty="0">
                <a:solidFill>
                  <a:srgbClr val="000000"/>
                </a:solidFill>
              </a:rPr>
              <a:t>=</a:t>
            </a:r>
            <a:r>
              <a:rPr lang="en-US" baseline="-25000" dirty="0">
                <a:solidFill>
                  <a:srgbClr val="000000"/>
                </a:solidFill>
              </a:rPr>
              <a:t>  </a:t>
            </a:r>
            <a:r>
              <a:rPr lang="en-US" dirty="0" smtClean="0">
                <a:solidFill>
                  <a:srgbClr val="000000"/>
                </a:solidFill>
              </a:rPr>
              <a:t>7</a:t>
            </a:r>
            <a:r>
              <a:rPr lang="en-US" baseline="-25000" dirty="0" smtClean="0">
                <a:solidFill>
                  <a:srgbClr val="000000"/>
                </a:solidFill>
              </a:rPr>
              <a:t>16</a:t>
            </a:r>
            <a:endParaRPr lang="en-US" baseline="-25000" dirty="0">
              <a:solidFill>
                <a:srgbClr val="000000"/>
              </a:solidFill>
            </a:endParaRPr>
          </a:p>
          <a:p>
            <a:endParaRPr lang="en-US" dirty="0" smtClean="0"/>
          </a:p>
          <a:p>
            <a:r>
              <a:rPr lang="en-US" dirty="0" smtClean="0"/>
              <a:t>This is known as hexadecimal (base 16) and is the reason you may see (what seem to be) letters in the midst of memory dumps – you are really looking at base 16 numbers</a:t>
            </a:r>
            <a:endParaRPr lang="en-US" dirty="0"/>
          </a:p>
          <a:p>
            <a:endParaRPr lang="en-US" dirty="0"/>
          </a:p>
        </p:txBody>
      </p:sp>
      <p:sp>
        <p:nvSpPr>
          <p:cNvPr id="4" name="TextBox 3"/>
          <p:cNvSpPr txBox="1"/>
          <p:nvPr/>
        </p:nvSpPr>
        <p:spPr>
          <a:xfrm>
            <a:off x="4381500" y="2336800"/>
            <a:ext cx="1710725" cy="2917722"/>
          </a:xfrm>
          <a:prstGeom prst="rect">
            <a:avLst/>
          </a:prstGeom>
          <a:noFill/>
        </p:spPr>
        <p:txBody>
          <a:bodyPr wrap="none" rtlCol="0">
            <a:spAutoFit/>
          </a:bodyPr>
          <a:lstStyle/>
          <a:p>
            <a:pPr marL="342900" lvl="0" indent="-342900" eaLnBrk="1" hangingPunct="1">
              <a:spcBef>
                <a:spcPct val="20000"/>
              </a:spcBef>
              <a:buSzPct val="100000"/>
              <a:buFontTx/>
              <a:buChar char="•"/>
            </a:pPr>
            <a:r>
              <a:rPr lang="en-US" sz="1800" kern="0" dirty="0" smtClean="0">
                <a:solidFill>
                  <a:srgbClr val="000000"/>
                </a:solidFill>
                <a:latin typeface="Comic Sans MS"/>
                <a:ea typeface="ＭＳ Ｐゴシック"/>
              </a:rPr>
              <a:t>1000</a:t>
            </a:r>
            <a:r>
              <a:rPr lang="en-US" sz="1800" kern="0" baseline="-25000" dirty="0" smtClean="0">
                <a:solidFill>
                  <a:srgbClr val="000000"/>
                </a:solidFill>
                <a:latin typeface="Comic Sans MS"/>
                <a:ea typeface="ＭＳ Ｐゴシック"/>
              </a:rPr>
              <a:t>2</a:t>
            </a:r>
            <a:r>
              <a:rPr lang="en-US" sz="1800" kern="0" dirty="0" smtClean="0">
                <a:solidFill>
                  <a:srgbClr val="000000"/>
                </a:solidFill>
                <a:latin typeface="Comic Sans MS"/>
                <a:ea typeface="ＭＳ Ｐゴシック"/>
              </a:rPr>
              <a:t> = 8</a:t>
            </a:r>
            <a:r>
              <a:rPr lang="en-US" sz="1800" kern="0" baseline="-25000" dirty="0" smtClean="0">
                <a:solidFill>
                  <a:srgbClr val="000000"/>
                </a:solidFill>
                <a:latin typeface="Comic Sans MS"/>
                <a:ea typeface="ＭＳ Ｐゴシック"/>
              </a:rPr>
              <a:t>16</a:t>
            </a:r>
            <a:r>
              <a:rPr lang="en-US" sz="1800" kern="0" dirty="0" smtClean="0">
                <a:solidFill>
                  <a:srgbClr val="000000"/>
                </a:solidFill>
                <a:latin typeface="Comic Sans MS"/>
                <a:ea typeface="ＭＳ Ｐゴシック"/>
              </a:rPr>
              <a:t> </a:t>
            </a:r>
          </a:p>
          <a:p>
            <a:pPr marL="342900" lvl="0" indent="-342900" eaLnBrk="1" hangingPunct="1">
              <a:spcBef>
                <a:spcPct val="20000"/>
              </a:spcBef>
              <a:buSzPct val="100000"/>
              <a:buFontTx/>
              <a:buChar char="•"/>
            </a:pPr>
            <a:r>
              <a:rPr lang="en-US" sz="1800" kern="0" dirty="0" smtClean="0">
                <a:solidFill>
                  <a:srgbClr val="000000"/>
                </a:solidFill>
                <a:latin typeface="Comic Sans MS"/>
                <a:ea typeface="ＭＳ Ｐゴシック"/>
              </a:rPr>
              <a:t>1001</a:t>
            </a:r>
            <a:r>
              <a:rPr lang="en-US" sz="1800" kern="0" baseline="-25000" dirty="0" smtClean="0">
                <a:solidFill>
                  <a:srgbClr val="000000"/>
                </a:solidFill>
                <a:latin typeface="Comic Sans MS"/>
                <a:ea typeface="ＭＳ Ｐゴシック"/>
              </a:rPr>
              <a:t>2</a:t>
            </a:r>
            <a:r>
              <a:rPr lang="en-US" sz="1800" kern="0" dirty="0" smtClean="0">
                <a:solidFill>
                  <a:srgbClr val="000000"/>
                </a:solidFill>
                <a:latin typeface="Comic Sans MS"/>
                <a:ea typeface="ＭＳ Ｐゴシック"/>
              </a:rPr>
              <a:t> = 9</a:t>
            </a:r>
            <a:r>
              <a:rPr lang="en-US" sz="1800" kern="0" baseline="-25000" dirty="0" smtClean="0">
                <a:solidFill>
                  <a:srgbClr val="000000"/>
                </a:solidFill>
                <a:latin typeface="Comic Sans MS"/>
                <a:ea typeface="ＭＳ Ｐゴシック"/>
              </a:rPr>
              <a:t>16</a:t>
            </a:r>
            <a:r>
              <a:rPr lang="en-US" sz="1800" kern="0" dirty="0" smtClean="0">
                <a:solidFill>
                  <a:srgbClr val="000000"/>
                </a:solidFill>
                <a:latin typeface="Comic Sans MS"/>
                <a:ea typeface="ＭＳ Ｐゴシック"/>
              </a:rPr>
              <a:t> </a:t>
            </a:r>
          </a:p>
          <a:p>
            <a:pPr marL="342900" lvl="0" indent="-342900" eaLnBrk="1" hangingPunct="1">
              <a:spcBef>
                <a:spcPct val="20000"/>
              </a:spcBef>
              <a:buSzPct val="100000"/>
              <a:buFontTx/>
              <a:buChar char="•"/>
            </a:pPr>
            <a:r>
              <a:rPr lang="en-US" sz="1800" kern="0" dirty="0" smtClean="0">
                <a:solidFill>
                  <a:srgbClr val="000000"/>
                </a:solidFill>
                <a:latin typeface="Comic Sans MS"/>
                <a:ea typeface="ＭＳ Ｐゴシック"/>
              </a:rPr>
              <a:t>1010</a:t>
            </a:r>
            <a:r>
              <a:rPr lang="en-US" sz="1800" kern="0" baseline="-25000" dirty="0" smtClean="0">
                <a:solidFill>
                  <a:srgbClr val="000000"/>
                </a:solidFill>
                <a:latin typeface="Comic Sans MS"/>
                <a:ea typeface="ＭＳ Ｐゴシック"/>
              </a:rPr>
              <a:t>2</a:t>
            </a:r>
            <a:r>
              <a:rPr lang="en-US" sz="1800" kern="0" dirty="0" smtClean="0">
                <a:solidFill>
                  <a:srgbClr val="000000"/>
                </a:solidFill>
                <a:latin typeface="Comic Sans MS"/>
                <a:ea typeface="ＭＳ Ｐゴシック"/>
              </a:rPr>
              <a:t> = A</a:t>
            </a:r>
            <a:r>
              <a:rPr lang="en-US" sz="1800" kern="0" baseline="-25000" dirty="0" smtClean="0">
                <a:solidFill>
                  <a:srgbClr val="000000"/>
                </a:solidFill>
                <a:latin typeface="Comic Sans MS"/>
                <a:ea typeface="ＭＳ Ｐゴシック"/>
              </a:rPr>
              <a:t>16</a:t>
            </a:r>
            <a:endParaRPr lang="en-US" sz="1800" kern="0" dirty="0">
              <a:solidFill>
                <a:srgbClr val="000000"/>
              </a:solidFill>
              <a:latin typeface="Comic Sans MS"/>
              <a:ea typeface="ＭＳ Ｐゴシック"/>
            </a:endParaRPr>
          </a:p>
          <a:p>
            <a:pPr marL="342900" lvl="0" indent="-342900" eaLnBrk="1" hangingPunct="1">
              <a:spcBef>
                <a:spcPct val="20000"/>
              </a:spcBef>
              <a:buSzPct val="100000"/>
              <a:buFontTx/>
              <a:buChar char="•"/>
            </a:pPr>
            <a:r>
              <a:rPr lang="en-US" sz="1800" kern="0" dirty="0" smtClean="0">
                <a:solidFill>
                  <a:srgbClr val="000000"/>
                </a:solidFill>
                <a:latin typeface="Comic Sans MS"/>
                <a:ea typeface="ＭＳ Ｐゴシック"/>
              </a:rPr>
              <a:t>1011</a:t>
            </a:r>
            <a:r>
              <a:rPr lang="en-US" sz="1800" kern="0" baseline="-25000" dirty="0" smtClean="0">
                <a:solidFill>
                  <a:srgbClr val="000000"/>
                </a:solidFill>
                <a:latin typeface="Comic Sans MS"/>
                <a:ea typeface="ＭＳ Ｐゴシック"/>
              </a:rPr>
              <a:t>2</a:t>
            </a:r>
            <a:r>
              <a:rPr lang="en-US" sz="1800" kern="0" dirty="0" smtClean="0">
                <a:solidFill>
                  <a:srgbClr val="000000"/>
                </a:solidFill>
                <a:latin typeface="Comic Sans MS"/>
                <a:ea typeface="ＭＳ Ｐゴシック"/>
              </a:rPr>
              <a:t> = B</a:t>
            </a:r>
            <a:r>
              <a:rPr lang="en-US" sz="1800" kern="0" baseline="-25000" dirty="0" smtClean="0">
                <a:solidFill>
                  <a:srgbClr val="000000"/>
                </a:solidFill>
                <a:latin typeface="Comic Sans MS"/>
                <a:ea typeface="ＭＳ Ｐゴシック"/>
              </a:rPr>
              <a:t>16</a:t>
            </a:r>
            <a:r>
              <a:rPr lang="en-US" sz="1800" kern="0" dirty="0" smtClean="0">
                <a:solidFill>
                  <a:srgbClr val="000000"/>
                </a:solidFill>
                <a:latin typeface="Comic Sans MS"/>
                <a:ea typeface="ＭＳ Ｐゴシック"/>
              </a:rPr>
              <a:t> </a:t>
            </a:r>
            <a:endParaRPr lang="en-US" sz="1800" kern="0" dirty="0">
              <a:solidFill>
                <a:srgbClr val="000000"/>
              </a:solidFill>
              <a:latin typeface="Comic Sans MS"/>
              <a:ea typeface="ＭＳ Ｐゴシック"/>
            </a:endParaRPr>
          </a:p>
          <a:p>
            <a:pPr marL="342900" lvl="0" indent="-342900" eaLnBrk="1" hangingPunct="1">
              <a:spcBef>
                <a:spcPct val="20000"/>
              </a:spcBef>
              <a:buSzPct val="100000"/>
              <a:buFontTx/>
              <a:buChar char="•"/>
            </a:pPr>
            <a:r>
              <a:rPr lang="en-US" sz="1800" kern="0" dirty="0" smtClean="0">
                <a:solidFill>
                  <a:srgbClr val="000000"/>
                </a:solidFill>
                <a:latin typeface="Comic Sans MS"/>
                <a:ea typeface="ＭＳ Ｐゴシック"/>
              </a:rPr>
              <a:t>1100</a:t>
            </a:r>
            <a:r>
              <a:rPr lang="en-US" sz="1800" kern="0" baseline="-25000" dirty="0" smtClean="0">
                <a:solidFill>
                  <a:srgbClr val="000000"/>
                </a:solidFill>
                <a:latin typeface="Comic Sans MS"/>
                <a:ea typeface="ＭＳ Ｐゴシック"/>
              </a:rPr>
              <a:t>2 </a:t>
            </a:r>
            <a:r>
              <a:rPr lang="en-US" sz="1800" kern="0" dirty="0">
                <a:solidFill>
                  <a:srgbClr val="000000"/>
                </a:solidFill>
                <a:latin typeface="Comic Sans MS"/>
                <a:ea typeface="ＭＳ Ｐゴシック"/>
              </a:rPr>
              <a:t>= </a:t>
            </a:r>
            <a:r>
              <a:rPr lang="en-US" sz="1800" kern="0" dirty="0" smtClean="0">
                <a:solidFill>
                  <a:srgbClr val="000000"/>
                </a:solidFill>
                <a:latin typeface="Comic Sans MS"/>
                <a:ea typeface="ＭＳ Ｐゴシック"/>
              </a:rPr>
              <a:t>C</a:t>
            </a:r>
            <a:r>
              <a:rPr lang="en-US" sz="1800" kern="0" baseline="-25000" dirty="0" smtClean="0">
                <a:solidFill>
                  <a:srgbClr val="000000"/>
                </a:solidFill>
                <a:latin typeface="Comic Sans MS"/>
                <a:ea typeface="ＭＳ Ｐゴシック"/>
              </a:rPr>
              <a:t>16</a:t>
            </a:r>
            <a:endParaRPr lang="en-US" sz="1800" kern="0" baseline="-25000" dirty="0">
              <a:solidFill>
                <a:srgbClr val="000000"/>
              </a:solidFill>
              <a:latin typeface="Comic Sans MS"/>
              <a:ea typeface="ＭＳ Ｐゴシック"/>
            </a:endParaRPr>
          </a:p>
          <a:p>
            <a:pPr marL="342900" lvl="0" indent="-342900" eaLnBrk="1" hangingPunct="1">
              <a:spcBef>
                <a:spcPct val="20000"/>
              </a:spcBef>
              <a:buSzPct val="100000"/>
              <a:buFontTx/>
              <a:buChar char="•"/>
            </a:pPr>
            <a:r>
              <a:rPr lang="en-US" sz="1800" kern="0" dirty="0" smtClean="0">
                <a:solidFill>
                  <a:srgbClr val="000000"/>
                </a:solidFill>
                <a:latin typeface="Comic Sans MS"/>
                <a:ea typeface="ＭＳ Ｐゴシック"/>
              </a:rPr>
              <a:t>1101</a:t>
            </a:r>
            <a:r>
              <a:rPr lang="en-US" sz="1800" kern="0" baseline="-25000" dirty="0" smtClean="0">
                <a:solidFill>
                  <a:srgbClr val="000000"/>
                </a:solidFill>
                <a:latin typeface="Comic Sans MS"/>
                <a:ea typeface="ＭＳ Ｐゴシック"/>
              </a:rPr>
              <a:t>2</a:t>
            </a:r>
            <a:r>
              <a:rPr lang="en-US" sz="1800" kern="0" dirty="0" smtClean="0">
                <a:solidFill>
                  <a:srgbClr val="000000"/>
                </a:solidFill>
                <a:latin typeface="Comic Sans MS"/>
                <a:ea typeface="ＭＳ Ｐゴシック"/>
              </a:rPr>
              <a:t> </a:t>
            </a:r>
            <a:r>
              <a:rPr lang="en-US" sz="1800" kern="0" dirty="0">
                <a:solidFill>
                  <a:srgbClr val="000000"/>
                </a:solidFill>
                <a:latin typeface="Comic Sans MS"/>
                <a:ea typeface="ＭＳ Ｐゴシック"/>
              </a:rPr>
              <a:t>= </a:t>
            </a:r>
            <a:r>
              <a:rPr lang="en-US" sz="1800" kern="0" dirty="0" smtClean="0">
                <a:solidFill>
                  <a:srgbClr val="000000"/>
                </a:solidFill>
                <a:latin typeface="Comic Sans MS"/>
                <a:ea typeface="ＭＳ Ｐゴシック"/>
              </a:rPr>
              <a:t>D</a:t>
            </a:r>
            <a:r>
              <a:rPr lang="en-US" sz="1800" kern="0" baseline="-25000" dirty="0" smtClean="0">
                <a:solidFill>
                  <a:srgbClr val="000000"/>
                </a:solidFill>
                <a:latin typeface="Comic Sans MS"/>
                <a:ea typeface="ＭＳ Ｐゴシック"/>
              </a:rPr>
              <a:t>16</a:t>
            </a:r>
            <a:endParaRPr lang="en-US" sz="1800" kern="0" baseline="-25000" dirty="0">
              <a:solidFill>
                <a:srgbClr val="000000"/>
              </a:solidFill>
              <a:latin typeface="Comic Sans MS"/>
              <a:ea typeface="ＭＳ Ｐゴシック"/>
            </a:endParaRPr>
          </a:p>
          <a:p>
            <a:pPr marL="342900" lvl="0" indent="-342900" eaLnBrk="1" hangingPunct="1">
              <a:spcBef>
                <a:spcPct val="20000"/>
              </a:spcBef>
              <a:buSzPct val="100000"/>
              <a:buFontTx/>
              <a:buChar char="•"/>
            </a:pPr>
            <a:r>
              <a:rPr lang="en-US" sz="1800" kern="0" dirty="0" smtClean="0">
                <a:solidFill>
                  <a:srgbClr val="000000"/>
                </a:solidFill>
                <a:latin typeface="Comic Sans MS"/>
                <a:ea typeface="ＭＳ Ｐゴシック"/>
              </a:rPr>
              <a:t>1110</a:t>
            </a:r>
            <a:r>
              <a:rPr lang="en-US" sz="1800" kern="0" baseline="-25000" dirty="0" smtClean="0">
                <a:solidFill>
                  <a:srgbClr val="000000"/>
                </a:solidFill>
                <a:latin typeface="Comic Sans MS"/>
                <a:ea typeface="ＭＳ Ｐゴシック"/>
              </a:rPr>
              <a:t>2</a:t>
            </a:r>
            <a:r>
              <a:rPr lang="en-US" sz="1800" kern="0" dirty="0" smtClean="0">
                <a:solidFill>
                  <a:srgbClr val="000000"/>
                </a:solidFill>
                <a:latin typeface="Comic Sans MS"/>
                <a:ea typeface="ＭＳ Ｐゴシック"/>
              </a:rPr>
              <a:t> </a:t>
            </a:r>
            <a:r>
              <a:rPr lang="en-US" sz="1800" kern="0" dirty="0">
                <a:solidFill>
                  <a:srgbClr val="000000"/>
                </a:solidFill>
                <a:latin typeface="Comic Sans MS"/>
                <a:ea typeface="ＭＳ Ｐゴシック"/>
              </a:rPr>
              <a:t>= </a:t>
            </a:r>
            <a:r>
              <a:rPr lang="en-US" sz="1800" kern="0" dirty="0" smtClean="0">
                <a:solidFill>
                  <a:srgbClr val="000000"/>
                </a:solidFill>
                <a:latin typeface="Comic Sans MS"/>
                <a:ea typeface="ＭＳ Ｐゴシック"/>
              </a:rPr>
              <a:t>E</a:t>
            </a:r>
            <a:r>
              <a:rPr lang="en-US" sz="1800" kern="0" baseline="-25000" dirty="0" smtClean="0">
                <a:solidFill>
                  <a:srgbClr val="000000"/>
                </a:solidFill>
                <a:latin typeface="Comic Sans MS"/>
                <a:ea typeface="ＭＳ Ｐゴシック"/>
              </a:rPr>
              <a:t>16</a:t>
            </a:r>
            <a:endParaRPr lang="en-US" sz="1800" kern="0" baseline="-25000" dirty="0">
              <a:solidFill>
                <a:srgbClr val="000000"/>
              </a:solidFill>
              <a:latin typeface="Comic Sans MS"/>
              <a:ea typeface="ＭＳ Ｐゴシック"/>
            </a:endParaRPr>
          </a:p>
          <a:p>
            <a:pPr marL="342900" lvl="0" indent="-342900" eaLnBrk="1" hangingPunct="1">
              <a:spcBef>
                <a:spcPct val="20000"/>
              </a:spcBef>
              <a:buSzPct val="100000"/>
              <a:buFontTx/>
              <a:buChar char="•"/>
            </a:pPr>
            <a:r>
              <a:rPr lang="en-US" sz="1800" kern="0" dirty="0" smtClean="0">
                <a:solidFill>
                  <a:srgbClr val="000000"/>
                </a:solidFill>
                <a:latin typeface="Comic Sans MS"/>
                <a:ea typeface="ＭＳ Ｐゴシック"/>
              </a:rPr>
              <a:t>0111</a:t>
            </a:r>
            <a:r>
              <a:rPr lang="en-US" sz="1800" kern="0" baseline="-25000" dirty="0" smtClean="0">
                <a:solidFill>
                  <a:srgbClr val="000000"/>
                </a:solidFill>
                <a:latin typeface="Comic Sans MS"/>
                <a:ea typeface="ＭＳ Ｐゴシック"/>
              </a:rPr>
              <a:t>2  </a:t>
            </a:r>
            <a:r>
              <a:rPr lang="en-US" sz="1800" kern="0" dirty="0">
                <a:solidFill>
                  <a:srgbClr val="000000"/>
                </a:solidFill>
                <a:latin typeface="Comic Sans MS"/>
                <a:ea typeface="ＭＳ Ｐゴシック"/>
              </a:rPr>
              <a:t>=</a:t>
            </a:r>
            <a:r>
              <a:rPr lang="en-US" sz="1800" kern="0" baseline="-25000" dirty="0">
                <a:solidFill>
                  <a:srgbClr val="000000"/>
                </a:solidFill>
                <a:latin typeface="Comic Sans MS"/>
                <a:ea typeface="ＭＳ Ｐゴシック"/>
              </a:rPr>
              <a:t>  </a:t>
            </a:r>
            <a:r>
              <a:rPr lang="en-US" sz="1800" kern="0" dirty="0" smtClean="0">
                <a:solidFill>
                  <a:srgbClr val="000000"/>
                </a:solidFill>
                <a:latin typeface="Comic Sans MS"/>
                <a:ea typeface="ＭＳ Ｐゴシック"/>
              </a:rPr>
              <a:t>F</a:t>
            </a:r>
            <a:r>
              <a:rPr lang="en-US" sz="1800" kern="0" baseline="-25000" dirty="0" smtClean="0">
                <a:solidFill>
                  <a:srgbClr val="000000"/>
                </a:solidFill>
                <a:latin typeface="Comic Sans MS"/>
                <a:ea typeface="ＭＳ Ｐゴシック"/>
              </a:rPr>
              <a:t>16</a:t>
            </a:r>
          </a:p>
          <a:p>
            <a:pPr marL="342900" lvl="0" indent="-342900" eaLnBrk="1" hangingPunct="1">
              <a:spcBef>
                <a:spcPct val="20000"/>
              </a:spcBef>
              <a:buSzPct val="100000"/>
              <a:buFontTx/>
              <a:buChar char="•"/>
            </a:pPr>
            <a:endParaRPr lang="en-US" sz="1800" kern="0" baseline="-25000" dirty="0">
              <a:solidFill>
                <a:srgbClr val="000000"/>
              </a:solidFill>
              <a:latin typeface="Comic Sans MS"/>
              <a:ea typeface="ＭＳ Ｐゴシック"/>
            </a:endParaRPr>
          </a:p>
        </p:txBody>
      </p:sp>
      <p:sp>
        <p:nvSpPr>
          <p:cNvPr id="5" name="Right Brace 4"/>
          <p:cNvSpPr/>
          <p:nvPr/>
        </p:nvSpPr>
        <p:spPr bwMode="auto">
          <a:xfrm>
            <a:off x="6070600" y="3086100"/>
            <a:ext cx="342900" cy="1905000"/>
          </a:xfrm>
          <a:prstGeom prst="rightBrace">
            <a:avLst>
              <a:gd name="adj1" fmla="val 34259"/>
              <a:gd name="adj2" fmla="val 50000"/>
            </a:avLst>
          </a:prstGeom>
          <a:solidFill>
            <a:srgbClr val="FFFFFF"/>
          </a:solid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6" name="TextBox 5"/>
          <p:cNvSpPr txBox="1"/>
          <p:nvPr/>
        </p:nvSpPr>
        <p:spPr>
          <a:xfrm>
            <a:off x="6502400" y="3797300"/>
            <a:ext cx="2454518" cy="461665"/>
          </a:xfrm>
          <a:prstGeom prst="rect">
            <a:avLst/>
          </a:prstGeom>
          <a:noFill/>
        </p:spPr>
        <p:txBody>
          <a:bodyPr wrap="none" rtlCol="0">
            <a:spAutoFit/>
          </a:bodyPr>
          <a:lstStyle/>
          <a:p>
            <a:r>
              <a:rPr lang="en-US" dirty="0" smtClean="0">
                <a:latin typeface="+mj-lt"/>
              </a:rPr>
              <a:t>Weird but true!</a:t>
            </a:r>
            <a:endParaRPr lang="en-US" dirty="0">
              <a:latin typeface="+mj-lt"/>
            </a:endParaRPr>
          </a:p>
        </p:txBody>
      </p:sp>
    </p:spTree>
    <p:extLst>
      <p:ext uri="{BB962C8B-B14F-4D97-AF65-F5344CB8AC3E}">
        <p14:creationId xmlns:p14="http://schemas.microsoft.com/office/powerpoint/2010/main" val="23203950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66" y="88900"/>
            <a:ext cx="8340424" cy="846667"/>
          </a:xfrm>
        </p:spPr>
        <p:txBody>
          <a:bodyPr/>
          <a:lstStyle/>
          <a:p>
            <a:r>
              <a:rPr lang="en-US" dirty="0" smtClean="0"/>
              <a:t>What is information? How would you measure it?</a:t>
            </a:r>
            <a:endParaRPr lang="en-US" dirty="0"/>
          </a:p>
        </p:txBody>
      </p:sp>
      <p:sp>
        <p:nvSpPr>
          <p:cNvPr id="3" name="Content Placeholder 2"/>
          <p:cNvSpPr>
            <a:spLocks noGrp="1"/>
          </p:cNvSpPr>
          <p:nvPr>
            <p:ph idx="1"/>
          </p:nvPr>
        </p:nvSpPr>
        <p:spPr>
          <a:xfrm>
            <a:off x="347132" y="1155700"/>
            <a:ext cx="8102601" cy="5270500"/>
          </a:xfrm>
        </p:spPr>
        <p:txBody>
          <a:bodyPr/>
          <a:lstStyle/>
          <a:p>
            <a:pPr marL="0" indent="0">
              <a:buNone/>
            </a:pPr>
            <a:r>
              <a:rPr lang="en-US" sz="2400" dirty="0" smtClean="0"/>
              <a:t>Reduction in uncertainty (~measure of surprise)</a:t>
            </a:r>
          </a:p>
          <a:p>
            <a:r>
              <a:rPr lang="en-US" sz="2400" dirty="0" smtClean="0"/>
              <a:t>Whether it might rain (or snow!) this afternoon</a:t>
            </a:r>
          </a:p>
          <a:p>
            <a:r>
              <a:rPr lang="en-US" sz="2400" dirty="0" smtClean="0"/>
              <a:t>Whether I received a ‘0’ or a ‘1’</a:t>
            </a:r>
          </a:p>
          <a:p>
            <a:pPr marL="0" indent="0">
              <a:buNone/>
            </a:pPr>
            <a:r>
              <a:rPr lang="en-US" sz="2400" dirty="0" smtClean="0"/>
              <a:t>Notice that the reduction in uncertainty when you receive a signal depends on how likely that signal was in the first place. If it was very likely, then receiving it is not much of surprise. If it was very unlikely, it’s a big surprise.</a:t>
            </a:r>
          </a:p>
          <a:p>
            <a:r>
              <a:rPr lang="en-US" sz="2400" dirty="0" smtClean="0"/>
              <a:t>Term for the randomness of a distribution: Entropy</a:t>
            </a:r>
          </a:p>
          <a:p>
            <a:pPr lvl="1"/>
            <a:r>
              <a:rPr lang="en-US" sz="2400" dirty="0" smtClean="0"/>
              <a:t>Most random distribution: uniform (hardest to predict next symbol) </a:t>
            </a:r>
            <a:r>
              <a:rPr lang="en-US" sz="2400" dirty="0" smtClean="0">
                <a:sym typeface="Wingdings"/>
              </a:rPr>
              <a:t> maximum entropy. Examples: </a:t>
            </a:r>
            <a:r>
              <a:rPr lang="en-US" sz="2400" dirty="0" err="1" smtClean="0">
                <a:sym typeface="Wingdings"/>
              </a:rPr>
              <a:t>coinflip</a:t>
            </a:r>
            <a:r>
              <a:rPr lang="en-US" sz="2400" dirty="0" smtClean="0">
                <a:sym typeface="Wingdings"/>
              </a:rPr>
              <a:t>, dice roll</a:t>
            </a:r>
            <a:endParaRPr lang="en-US" sz="2400" dirty="0" smtClean="0"/>
          </a:p>
          <a:p>
            <a:pPr marL="0" indent="0">
              <a:buNone/>
            </a:pPr>
            <a:endParaRPr lang="en-US" sz="2000" dirty="0" smtClean="0"/>
          </a:p>
          <a:p>
            <a:endParaRPr lang="en-US" sz="2000" dirty="0" smtClean="0"/>
          </a:p>
          <a:p>
            <a:endParaRPr lang="en-US" sz="2000" dirty="0" smtClean="0"/>
          </a:p>
          <a:p>
            <a:pPr lvl="1"/>
            <a:endParaRPr lang="en-US" dirty="0"/>
          </a:p>
        </p:txBody>
      </p:sp>
    </p:spTree>
    <p:extLst>
      <p:ext uri="{BB962C8B-B14F-4D97-AF65-F5344CB8AC3E}">
        <p14:creationId xmlns:p14="http://schemas.microsoft.com/office/powerpoint/2010/main" val="3204702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Theory</a:t>
            </a:r>
            <a:endParaRPr lang="en-US" dirty="0"/>
          </a:p>
        </p:txBody>
      </p:sp>
      <p:sp>
        <p:nvSpPr>
          <p:cNvPr id="3" name="Content Placeholder 2"/>
          <p:cNvSpPr>
            <a:spLocks noGrp="1"/>
          </p:cNvSpPr>
          <p:nvPr>
            <p:ph idx="1"/>
          </p:nvPr>
        </p:nvSpPr>
        <p:spPr>
          <a:xfrm>
            <a:off x="406400" y="1524000"/>
            <a:ext cx="8331200" cy="4114800"/>
          </a:xfrm>
        </p:spPr>
        <p:txBody>
          <a:bodyPr/>
          <a:lstStyle/>
          <a:p>
            <a:r>
              <a:rPr lang="en-US" sz="2400" dirty="0" smtClean="0"/>
              <a:t>Branch </a:t>
            </a:r>
            <a:r>
              <a:rPr lang="en-US" sz="2400" dirty="0"/>
              <a:t>of mathematics that models information transmission: (Claude Shannon, Bell Labs and MIT, 1940s)</a:t>
            </a:r>
          </a:p>
          <a:p>
            <a:pPr lvl="1"/>
            <a:r>
              <a:rPr lang="en-US" sz="2400" dirty="0"/>
              <a:t>How much information can a </a:t>
            </a:r>
            <a:r>
              <a:rPr lang="en-US" sz="2400" dirty="0" smtClean="0"/>
              <a:t>perfect (noiseless) </a:t>
            </a:r>
            <a:r>
              <a:rPr lang="en-US" sz="2400" dirty="0"/>
              <a:t>channel carry?</a:t>
            </a:r>
          </a:p>
          <a:p>
            <a:pPr lvl="1"/>
            <a:r>
              <a:rPr lang="en-US" sz="2400" dirty="0"/>
              <a:t>How much information can a noisy channel carry?</a:t>
            </a:r>
          </a:p>
          <a:p>
            <a:r>
              <a:rPr lang="en-US" sz="2400" dirty="0"/>
              <a:t>Unit of information: binary digit (=bit) coined by John </a:t>
            </a:r>
            <a:r>
              <a:rPr lang="en-US" sz="2400" dirty="0" err="1"/>
              <a:t>Tukey</a:t>
            </a:r>
            <a:r>
              <a:rPr lang="en-US" sz="2400" dirty="0"/>
              <a:t>, mid </a:t>
            </a:r>
            <a:r>
              <a:rPr lang="en-US" sz="2400" dirty="0" smtClean="0"/>
              <a:t>1940s, used by Shannon and others since</a:t>
            </a:r>
          </a:p>
          <a:p>
            <a:r>
              <a:rPr lang="en-US" sz="2400" dirty="0" smtClean="0"/>
              <a:t>Distinguish: a bit of </a:t>
            </a:r>
            <a:r>
              <a:rPr lang="en-US" sz="2400" u="sng" dirty="0" smtClean="0"/>
              <a:t>information</a:t>
            </a:r>
            <a:r>
              <a:rPr lang="en-US" sz="2400" dirty="0" smtClean="0"/>
              <a:t> vs. a bit of </a:t>
            </a:r>
            <a:r>
              <a:rPr lang="en-US" sz="2400" u="sng" dirty="0" smtClean="0"/>
              <a:t>storage</a:t>
            </a:r>
            <a:endParaRPr lang="en-US" sz="2400" u="sng" dirty="0"/>
          </a:p>
          <a:p>
            <a:pPr marL="0" indent="0">
              <a:buNone/>
            </a:pPr>
            <a:endParaRPr lang="en-US" sz="2000" dirty="0"/>
          </a:p>
        </p:txBody>
      </p:sp>
    </p:spTree>
    <p:extLst>
      <p:ext uri="{BB962C8B-B14F-4D97-AF65-F5344CB8AC3E}">
        <p14:creationId xmlns:p14="http://schemas.microsoft.com/office/powerpoint/2010/main" val="32075823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7772400" cy="1143000"/>
          </a:xfrm>
        </p:spPr>
        <p:txBody>
          <a:bodyPr/>
          <a:lstStyle/>
          <a:p>
            <a:r>
              <a:rPr lang="en-US" dirty="0" smtClean="0"/>
              <a:t>Bits are just numbers, right?</a:t>
            </a:r>
            <a:endParaRPr lang="en-US" dirty="0"/>
          </a:p>
        </p:txBody>
      </p:sp>
      <p:sp>
        <p:nvSpPr>
          <p:cNvPr id="3" name="Content Placeholder 2"/>
          <p:cNvSpPr>
            <a:spLocks noGrp="1"/>
          </p:cNvSpPr>
          <p:nvPr>
            <p:ph idx="1"/>
          </p:nvPr>
        </p:nvSpPr>
        <p:spPr>
          <a:xfrm>
            <a:off x="558800" y="1193800"/>
            <a:ext cx="7747000" cy="5245100"/>
          </a:xfrm>
        </p:spPr>
        <p:txBody>
          <a:bodyPr/>
          <a:lstStyle/>
          <a:p>
            <a:r>
              <a:rPr lang="en-US" dirty="0" smtClean="0"/>
              <a:t>Yes and no:</a:t>
            </a:r>
          </a:p>
          <a:p>
            <a:pPr lvl="1"/>
            <a:r>
              <a:rPr lang="en-US" dirty="0" smtClean="0"/>
              <a:t>Numbers can represent</a:t>
            </a:r>
          </a:p>
          <a:p>
            <a:pPr lvl="2"/>
            <a:r>
              <a:rPr lang="en-US" dirty="0" smtClean="0"/>
              <a:t>Letters: 0000 could be “A”, 0001 -&gt; “B” etc. </a:t>
            </a:r>
          </a:p>
          <a:p>
            <a:pPr lvl="2"/>
            <a:r>
              <a:rPr lang="en-US" dirty="0" smtClean="0"/>
              <a:t>Shades of gray: e.g., 0000 = white  and 1111 = black (how many shades of gray does this encoding allow?)</a:t>
            </a:r>
          </a:p>
          <a:p>
            <a:pPr lvl="2"/>
            <a:r>
              <a:rPr lang="en-US" dirty="0" smtClean="0"/>
              <a:t>Colors: (Red, Green, Blue), intensity of each as a binary number </a:t>
            </a:r>
          </a:p>
          <a:p>
            <a:pPr lvl="2"/>
            <a:r>
              <a:rPr lang="en-US" dirty="0" smtClean="0"/>
              <a:t>Sounds: sound wave is acoustic pressure; quantify the pressure as a binary number, sound becomes a sequence of numbers (hence Compact Discs </a:t>
            </a:r>
            <a:r>
              <a:rPr lang="en-US" dirty="0" err="1" smtClean="0"/>
              <a:t>vs</a:t>
            </a:r>
            <a:r>
              <a:rPr lang="en-US" dirty="0" smtClean="0"/>
              <a:t> vinyl records)</a:t>
            </a:r>
          </a:p>
          <a:p>
            <a:pPr lvl="2"/>
            <a:r>
              <a:rPr lang="en-US" dirty="0" smtClean="0"/>
              <a:t>Machine instructions: the elements of computer programs are machine instructions that are interpreted by the computer’s Central Processing Unit</a:t>
            </a:r>
          </a:p>
          <a:p>
            <a:pPr lvl="1"/>
            <a:r>
              <a:rPr lang="en-US" dirty="0" smtClean="0"/>
              <a:t>Note that if you want to convert the numbers back into colors or sounds, you need a transducer – a printer, display screen, or speaker that can convert the numbers back into the physical dimension</a:t>
            </a:r>
          </a:p>
        </p:txBody>
      </p:sp>
    </p:spTree>
    <p:extLst>
      <p:ext uri="{BB962C8B-B14F-4D97-AF65-F5344CB8AC3E}">
        <p14:creationId xmlns:p14="http://schemas.microsoft.com/office/powerpoint/2010/main" val="22254383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7772400" cy="596900"/>
          </a:xfrm>
        </p:spPr>
        <p:txBody>
          <a:bodyPr/>
          <a:lstStyle/>
          <a:p>
            <a:r>
              <a:rPr lang="en-US" dirty="0" smtClean="0"/>
              <a:t>A Little History of Telephony in the U.S.</a:t>
            </a:r>
            <a:endParaRPr lang="en-US" dirty="0"/>
          </a:p>
        </p:txBody>
      </p:sp>
      <p:sp>
        <p:nvSpPr>
          <p:cNvPr id="3" name="Content Placeholder 2"/>
          <p:cNvSpPr>
            <a:spLocks noGrp="1"/>
          </p:cNvSpPr>
          <p:nvPr>
            <p:ph idx="1"/>
          </p:nvPr>
        </p:nvSpPr>
        <p:spPr>
          <a:xfrm>
            <a:off x="406400" y="635000"/>
            <a:ext cx="8267700" cy="5511800"/>
          </a:xfrm>
        </p:spPr>
        <p:txBody>
          <a:bodyPr/>
          <a:lstStyle/>
          <a:p>
            <a:r>
              <a:rPr lang="en-US" dirty="0" smtClean="0"/>
              <a:t>1876: Alexander Graham Bell patents telephone</a:t>
            </a:r>
          </a:p>
          <a:p>
            <a:pPr lvl="1"/>
            <a:r>
              <a:rPr lang="en-US" dirty="0" smtClean="0"/>
              <a:t>AT&amp;T develops telephone systems</a:t>
            </a:r>
          </a:p>
          <a:p>
            <a:pPr lvl="1"/>
            <a:r>
              <a:rPr lang="en-US" dirty="0" smtClean="0"/>
              <a:t>Central switching offices (manual)</a:t>
            </a:r>
          </a:p>
          <a:p>
            <a:r>
              <a:rPr lang="en-US" dirty="0" smtClean="0"/>
              <a:t>1891 </a:t>
            </a:r>
            <a:r>
              <a:rPr lang="en-US" dirty="0" err="1" smtClean="0"/>
              <a:t>Strowger</a:t>
            </a:r>
            <a:r>
              <a:rPr lang="en-US" dirty="0" smtClean="0"/>
              <a:t> switch patented (first automatic switching, “step by step”)</a:t>
            </a:r>
          </a:p>
          <a:p>
            <a:r>
              <a:rPr lang="en-US" dirty="0" smtClean="0"/>
              <a:t>1925: Bell Laboratories created from engineering departments</a:t>
            </a:r>
            <a:endParaRPr lang="en-US" dirty="0"/>
          </a:p>
          <a:p>
            <a:pPr lvl="1"/>
            <a:r>
              <a:rPr lang="en-US" dirty="0" smtClean="0"/>
              <a:t>Automatic switching equipment developed</a:t>
            </a:r>
          </a:p>
          <a:p>
            <a:pPr lvl="1"/>
            <a:r>
              <a:rPr lang="en-US" dirty="0" smtClean="0"/>
              <a:t>National communications networks, including hardening for national security</a:t>
            </a:r>
          </a:p>
          <a:p>
            <a:r>
              <a:rPr lang="en-US" dirty="0" smtClean="0"/>
              <a:t>1940s: WWII stimulates voice encryption work “SIGSALY”</a:t>
            </a:r>
          </a:p>
          <a:p>
            <a:pPr lvl="1"/>
            <a:r>
              <a:rPr lang="en-US" dirty="0" smtClean="0"/>
              <a:t>Mobile phone network of hexagonal cells proposed</a:t>
            </a:r>
          </a:p>
          <a:p>
            <a:r>
              <a:rPr lang="en-US" dirty="0" smtClean="0"/>
              <a:t>1950s: Transistors and laser technologies invented</a:t>
            </a:r>
          </a:p>
          <a:p>
            <a:r>
              <a:rPr lang="en-US" dirty="0" smtClean="0"/>
              <a:t>1960s: Wireless and cellular phones invented, No. 1 ESS 1965</a:t>
            </a:r>
          </a:p>
          <a:p>
            <a:r>
              <a:rPr lang="en-US" dirty="0" smtClean="0"/>
              <a:t>1970s: packet switching research</a:t>
            </a:r>
          </a:p>
          <a:p>
            <a:pPr lvl="1"/>
            <a:r>
              <a:rPr lang="en-US" dirty="0" smtClean="0"/>
              <a:t>1973: First consumer equipment cellular phone call </a:t>
            </a:r>
          </a:p>
          <a:p>
            <a:r>
              <a:rPr lang="en-US" dirty="0" smtClean="0"/>
              <a:t>1980s: rise of (D)ARPANET</a:t>
            </a:r>
          </a:p>
          <a:p>
            <a:r>
              <a:rPr lang="en-US" dirty="0" smtClean="0"/>
              <a:t>1990s: NSFNET, commercial Internet, WWW</a:t>
            </a:r>
          </a:p>
          <a:p>
            <a:r>
              <a:rPr lang="en-US" dirty="0" smtClean="0"/>
              <a:t>2000s: digital convergence, VoIP, streaming, Skype, …</a:t>
            </a:r>
          </a:p>
          <a:p>
            <a:endParaRPr lang="en-US" sz="2000" dirty="0" smtClean="0"/>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1189184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additive="base">
                                        <p:cTn id="7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4" end="14"/>
                                            </p:txEl>
                                          </p:spTgt>
                                        </p:tgtEl>
                                        <p:attrNameLst>
                                          <p:attrName>style.visibility</p:attrName>
                                        </p:attrNameLst>
                                      </p:cBhvr>
                                      <p:to>
                                        <p:strVal val="visible"/>
                                      </p:to>
                                    </p:set>
                                    <p:anim calcmode="lin" valueType="num">
                                      <p:cBhvr additive="base">
                                        <p:cTn id="7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5" end="15"/>
                                            </p:txEl>
                                          </p:spTgt>
                                        </p:tgtEl>
                                        <p:attrNameLst>
                                          <p:attrName>style.visibility</p:attrName>
                                        </p:attrNameLst>
                                      </p:cBhvr>
                                      <p:to>
                                        <p:strVal val="visible"/>
                                      </p:to>
                                    </p:set>
                                    <p:anim calcmode="lin" valueType="num">
                                      <p:cBhvr additive="base">
                                        <p:cTn id="8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03200"/>
            <a:ext cx="8356600" cy="1143000"/>
          </a:xfrm>
        </p:spPr>
        <p:txBody>
          <a:bodyPr/>
          <a:lstStyle/>
          <a:p>
            <a:r>
              <a:rPr lang="en-US" sz="2400" dirty="0" smtClean="0"/>
              <a:t>Architecture of the traditional Public Switched Telecommunications Network (PSTN) or Plain Old Telephone Service (POTS) </a:t>
            </a:r>
            <a:endParaRPr lang="en-US" sz="2400" dirty="0"/>
          </a:p>
        </p:txBody>
      </p:sp>
      <p:sp>
        <p:nvSpPr>
          <p:cNvPr id="3" name="Content Placeholder 2"/>
          <p:cNvSpPr>
            <a:spLocks noGrp="1"/>
          </p:cNvSpPr>
          <p:nvPr>
            <p:ph idx="1"/>
          </p:nvPr>
        </p:nvSpPr>
        <p:spPr>
          <a:xfrm>
            <a:off x="457200" y="1409700"/>
            <a:ext cx="8331200" cy="5295900"/>
          </a:xfrm>
        </p:spPr>
        <p:txBody>
          <a:bodyPr/>
          <a:lstStyle/>
          <a:p>
            <a:pPr marL="342900" lvl="1" indent="-342900">
              <a:buFontTx/>
              <a:buChar char="•"/>
            </a:pPr>
            <a:r>
              <a:rPr lang="en-US" sz="2000" dirty="0" smtClean="0"/>
              <a:t>Circuit Switched: </a:t>
            </a:r>
            <a:r>
              <a:rPr lang="en-US" sz="2000" dirty="0"/>
              <a:t>Effectively creates a dedicated wire path between caller and </a:t>
            </a:r>
            <a:r>
              <a:rPr lang="en-US" sz="2000" dirty="0" err="1" smtClean="0"/>
              <a:t>callee</a:t>
            </a:r>
            <a:r>
              <a:rPr lang="en-US" sz="2000" dirty="0" smtClean="0"/>
              <a:t>, as follows:</a:t>
            </a:r>
          </a:p>
          <a:p>
            <a:pPr lvl="1"/>
            <a:r>
              <a:rPr lang="en-US" sz="2000" dirty="0" smtClean="0"/>
              <a:t>customer requests connection by dialing a number; </a:t>
            </a:r>
          </a:p>
          <a:p>
            <a:pPr lvl="1"/>
            <a:r>
              <a:rPr lang="en-US" sz="2000" dirty="0" smtClean="0"/>
              <a:t>switching equipment locates a path to the requested number</a:t>
            </a:r>
          </a:p>
          <a:p>
            <a:pPr lvl="2"/>
            <a:r>
              <a:rPr lang="en-US" sz="2000" dirty="0" smtClean="0"/>
              <a:t>May traverse various trunks depending on load and availability</a:t>
            </a:r>
          </a:p>
          <a:p>
            <a:pPr lvl="1"/>
            <a:r>
              <a:rPr lang="en-US" sz="2000" dirty="0" smtClean="0"/>
              <a:t>Ring initiated at called number</a:t>
            </a:r>
          </a:p>
          <a:p>
            <a:pPr lvl="1"/>
            <a:r>
              <a:rPr lang="en-US" sz="2000" dirty="0" err="1" smtClean="0"/>
              <a:t>Callee</a:t>
            </a:r>
            <a:r>
              <a:rPr lang="en-US" sz="2000" dirty="0" smtClean="0"/>
              <a:t> answers and physical path (in effect, a dedicated wire) is established between the two telephone</a:t>
            </a:r>
            <a:r>
              <a:rPr lang="en-US" sz="2000" dirty="0"/>
              <a:t>	</a:t>
            </a:r>
            <a:endParaRPr lang="en-US" sz="2000" dirty="0" smtClean="0"/>
          </a:p>
          <a:p>
            <a:pPr lvl="1"/>
            <a:r>
              <a:rPr lang="en-US" sz="2000" dirty="0" smtClean="0"/>
              <a:t>Voice (or other) traffic is transmitted over the path</a:t>
            </a:r>
            <a:endParaRPr lang="en-US" sz="2000" dirty="0"/>
          </a:p>
          <a:p>
            <a:r>
              <a:rPr lang="en-US" sz="2000" dirty="0" smtClean="0"/>
              <a:t>Details are actually more complicated  -- discuss</a:t>
            </a:r>
          </a:p>
          <a:p>
            <a:r>
              <a:rPr lang="en-US" sz="2000" dirty="0" smtClean="0"/>
              <a:t>Note the distinction between the traffic and the facilities used to transmit the traffic – these are in effect different networks</a:t>
            </a:r>
            <a:endParaRPr lang="en-US" sz="2000" dirty="0"/>
          </a:p>
        </p:txBody>
      </p:sp>
    </p:spTree>
    <p:extLst>
      <p:ext uri="{BB962C8B-B14F-4D97-AF65-F5344CB8AC3E}">
        <p14:creationId xmlns:p14="http://schemas.microsoft.com/office/powerpoint/2010/main" val="191734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12700"/>
            <a:ext cx="7772400" cy="749300"/>
          </a:xfrm>
        </p:spPr>
        <p:txBody>
          <a:bodyPr/>
          <a:lstStyle/>
          <a:p>
            <a:r>
              <a:rPr lang="en-US" dirty="0" smtClean="0"/>
              <a:t>How telephones used to work</a:t>
            </a:r>
            <a:endParaRPr lang="en-US" dirty="0"/>
          </a:p>
        </p:txBody>
      </p:sp>
      <p:sp>
        <p:nvSpPr>
          <p:cNvPr id="3" name="Content Placeholder 2"/>
          <p:cNvSpPr>
            <a:spLocks noGrp="1"/>
          </p:cNvSpPr>
          <p:nvPr>
            <p:ph idx="1"/>
          </p:nvPr>
        </p:nvSpPr>
        <p:spPr>
          <a:xfrm>
            <a:off x="203200" y="3149600"/>
            <a:ext cx="8064500" cy="3517900"/>
          </a:xfrm>
        </p:spPr>
        <p:txBody>
          <a:bodyPr/>
          <a:lstStyle/>
          <a:p>
            <a:r>
              <a:rPr lang="en-US" dirty="0" smtClean="0"/>
              <a:t>Circuit switching: </a:t>
            </a:r>
          </a:p>
          <a:p>
            <a:pPr lvl="1"/>
            <a:r>
              <a:rPr lang="en-US" dirty="0" smtClean="0"/>
              <a:t>Create a wire path between two telephone instruments</a:t>
            </a:r>
          </a:p>
          <a:p>
            <a:pPr lvl="1"/>
            <a:r>
              <a:rPr lang="en-US" dirty="0" smtClean="0"/>
              <a:t>Hierarchical switching network</a:t>
            </a:r>
          </a:p>
          <a:p>
            <a:pPr lvl="1"/>
            <a:r>
              <a:rPr lang="en-US" dirty="0" smtClean="0"/>
              <a:t>Amplifiers to regenerate signals en route</a:t>
            </a:r>
            <a:endParaRPr lang="en-US" dirty="0"/>
          </a:p>
          <a:p>
            <a:pPr marL="457200" lvl="1" indent="0">
              <a:buNone/>
            </a:pPr>
            <a:r>
              <a:rPr lang="en-US" dirty="0" smtClean="0"/>
              <a:t>Wiretapping a circuit-switched line</a:t>
            </a:r>
          </a:p>
          <a:p>
            <a:pPr lvl="1"/>
            <a:r>
              <a:rPr lang="en-US" dirty="0" smtClean="0"/>
              <a:t>Find a point anywhere on the path of the circuit (usually at central office)</a:t>
            </a:r>
          </a:p>
          <a:p>
            <a:pPr lvl="1"/>
            <a:r>
              <a:rPr lang="en-US" dirty="0" smtClean="0"/>
              <a:t>Splice into the circuit</a:t>
            </a:r>
          </a:p>
          <a:p>
            <a:pPr lvl="1"/>
            <a:r>
              <a:rPr lang="en-US" dirty="0" smtClean="0"/>
              <a:t>Record the traffic</a:t>
            </a:r>
          </a:p>
          <a:p>
            <a:r>
              <a:rPr lang="en-US" dirty="0" smtClean="0"/>
              <a:t>“Pen Register”: record of which two telephones were connected, when, and for how long (e.g. for accounting purposes)</a:t>
            </a:r>
          </a:p>
        </p:txBody>
      </p:sp>
      <p:grpSp>
        <p:nvGrpSpPr>
          <p:cNvPr id="4" name="Group 3"/>
          <p:cNvGrpSpPr/>
          <p:nvPr/>
        </p:nvGrpSpPr>
        <p:grpSpPr>
          <a:xfrm>
            <a:off x="685801" y="1905000"/>
            <a:ext cx="1016000" cy="863600"/>
            <a:chOff x="685801" y="5461000"/>
            <a:chExt cx="1016000" cy="863600"/>
          </a:xfrm>
        </p:grpSpPr>
        <p:pic>
          <p:nvPicPr>
            <p:cNvPr id="5" name="Content Placeholder 3"/>
            <p:cNvPicPr>
              <a:picLocks noChangeAspect="1"/>
            </p:cNvPicPr>
            <p:nvPr/>
          </p:nvPicPr>
          <p:blipFill>
            <a:blip r:embed="rId2"/>
            <a:srcRect t="14640" b="14640"/>
            <a:stretch>
              <a:fillRect/>
            </a:stretch>
          </p:blipFill>
          <p:spPr bwMode="auto">
            <a:xfrm>
              <a:off x="685801" y="6188489"/>
              <a:ext cx="176567" cy="13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cxnSp>
          <p:nvCxnSpPr>
            <p:cNvPr id="6" name="Straight Connector 5"/>
            <p:cNvCxnSpPr/>
            <p:nvPr/>
          </p:nvCxnSpPr>
          <p:spPr bwMode="auto">
            <a:xfrm>
              <a:off x="816124" y="5625272"/>
              <a:ext cx="222316" cy="22528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7" name="Content Placeholder 3"/>
            <p:cNvPicPr>
              <a:picLocks noChangeAspect="1"/>
            </p:cNvPicPr>
            <p:nvPr/>
          </p:nvPicPr>
          <p:blipFill>
            <a:blip r:embed="rId2"/>
            <a:srcRect t="14640" b="14640"/>
            <a:stretch>
              <a:fillRect/>
            </a:stretch>
          </p:blipFill>
          <p:spPr bwMode="auto">
            <a:xfrm>
              <a:off x="1525234" y="6193183"/>
              <a:ext cx="176567" cy="13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pic>
          <p:nvPicPr>
            <p:cNvPr id="8" name="Content Placeholder 3"/>
            <p:cNvPicPr>
              <a:picLocks noChangeAspect="1"/>
            </p:cNvPicPr>
            <p:nvPr/>
          </p:nvPicPr>
          <p:blipFill>
            <a:blip r:embed="rId2"/>
            <a:srcRect t="14640" b="14640"/>
            <a:stretch>
              <a:fillRect/>
            </a:stretch>
          </p:blipFill>
          <p:spPr bwMode="auto">
            <a:xfrm>
              <a:off x="1502236" y="5484467"/>
              <a:ext cx="176567" cy="13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pic>
          <p:nvPicPr>
            <p:cNvPr id="9" name="Content Placeholder 3"/>
            <p:cNvPicPr>
              <a:picLocks noChangeAspect="1"/>
            </p:cNvPicPr>
            <p:nvPr/>
          </p:nvPicPr>
          <p:blipFill>
            <a:blip r:embed="rId2"/>
            <a:srcRect t="14640" b="14640"/>
            <a:stretch>
              <a:fillRect/>
            </a:stretch>
          </p:blipFill>
          <p:spPr bwMode="auto">
            <a:xfrm>
              <a:off x="697300" y="5461000"/>
              <a:ext cx="176567" cy="13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
          <p:nvSpPr>
            <p:cNvPr id="10" name="Rectangle 9"/>
            <p:cNvSpPr/>
            <p:nvPr/>
          </p:nvSpPr>
          <p:spPr bwMode="auto">
            <a:xfrm>
              <a:off x="1034607" y="5850559"/>
              <a:ext cx="279811" cy="136111"/>
            </a:xfrm>
            <a:prstGeom prst="rect">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j-lt"/>
                <a:ea typeface="ＭＳ Ｐゴシック" charset="0"/>
              </a:endParaRPr>
            </a:p>
          </p:txBody>
        </p:sp>
        <p:cxnSp>
          <p:nvCxnSpPr>
            <p:cNvPr id="11" name="Straight Connector 10"/>
            <p:cNvCxnSpPr/>
            <p:nvPr/>
          </p:nvCxnSpPr>
          <p:spPr bwMode="auto">
            <a:xfrm>
              <a:off x="1310585" y="5977283"/>
              <a:ext cx="222316" cy="22528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flipV="1">
              <a:off x="1306752" y="5620578"/>
              <a:ext cx="206984" cy="22059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flipH="1">
              <a:off x="854454" y="5986670"/>
              <a:ext cx="168653" cy="17835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14" name="Group 13"/>
          <p:cNvGrpSpPr/>
          <p:nvPr/>
        </p:nvGrpSpPr>
        <p:grpSpPr>
          <a:xfrm>
            <a:off x="4940301" y="1981200"/>
            <a:ext cx="1016000" cy="863600"/>
            <a:chOff x="685801" y="5461000"/>
            <a:chExt cx="1016000" cy="863600"/>
          </a:xfrm>
        </p:grpSpPr>
        <p:pic>
          <p:nvPicPr>
            <p:cNvPr id="15" name="Content Placeholder 3"/>
            <p:cNvPicPr>
              <a:picLocks noChangeAspect="1"/>
            </p:cNvPicPr>
            <p:nvPr/>
          </p:nvPicPr>
          <p:blipFill>
            <a:blip r:embed="rId2"/>
            <a:srcRect t="14640" b="14640"/>
            <a:stretch>
              <a:fillRect/>
            </a:stretch>
          </p:blipFill>
          <p:spPr bwMode="auto">
            <a:xfrm>
              <a:off x="685801" y="6188489"/>
              <a:ext cx="176567" cy="13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cxnSp>
          <p:nvCxnSpPr>
            <p:cNvPr id="16" name="Straight Connector 15"/>
            <p:cNvCxnSpPr/>
            <p:nvPr/>
          </p:nvCxnSpPr>
          <p:spPr bwMode="auto">
            <a:xfrm>
              <a:off x="816124" y="5625272"/>
              <a:ext cx="222316" cy="22528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7" name="Content Placeholder 3"/>
            <p:cNvPicPr>
              <a:picLocks noChangeAspect="1"/>
            </p:cNvPicPr>
            <p:nvPr/>
          </p:nvPicPr>
          <p:blipFill>
            <a:blip r:embed="rId2"/>
            <a:srcRect t="14640" b="14640"/>
            <a:stretch>
              <a:fillRect/>
            </a:stretch>
          </p:blipFill>
          <p:spPr bwMode="auto">
            <a:xfrm>
              <a:off x="1525234" y="6193183"/>
              <a:ext cx="176567" cy="13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pic>
          <p:nvPicPr>
            <p:cNvPr id="18" name="Content Placeholder 3"/>
            <p:cNvPicPr>
              <a:picLocks noChangeAspect="1"/>
            </p:cNvPicPr>
            <p:nvPr/>
          </p:nvPicPr>
          <p:blipFill>
            <a:blip r:embed="rId2"/>
            <a:srcRect t="14640" b="14640"/>
            <a:stretch>
              <a:fillRect/>
            </a:stretch>
          </p:blipFill>
          <p:spPr bwMode="auto">
            <a:xfrm>
              <a:off x="1502236" y="5484467"/>
              <a:ext cx="176567" cy="13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pic>
          <p:nvPicPr>
            <p:cNvPr id="19" name="Content Placeholder 3"/>
            <p:cNvPicPr>
              <a:picLocks noChangeAspect="1"/>
            </p:cNvPicPr>
            <p:nvPr/>
          </p:nvPicPr>
          <p:blipFill>
            <a:blip r:embed="rId2"/>
            <a:srcRect t="14640" b="14640"/>
            <a:stretch>
              <a:fillRect/>
            </a:stretch>
          </p:blipFill>
          <p:spPr bwMode="auto">
            <a:xfrm>
              <a:off x="697300" y="5461000"/>
              <a:ext cx="176567" cy="13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
          <p:nvSpPr>
            <p:cNvPr id="20" name="Rectangle 19"/>
            <p:cNvSpPr/>
            <p:nvPr/>
          </p:nvSpPr>
          <p:spPr bwMode="auto">
            <a:xfrm>
              <a:off x="1034607" y="5850559"/>
              <a:ext cx="279811" cy="136111"/>
            </a:xfrm>
            <a:prstGeom prst="rect">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j-lt"/>
                <a:ea typeface="ＭＳ Ｐゴシック" charset="0"/>
              </a:endParaRPr>
            </a:p>
          </p:txBody>
        </p:sp>
        <p:cxnSp>
          <p:nvCxnSpPr>
            <p:cNvPr id="21" name="Straight Connector 20"/>
            <p:cNvCxnSpPr/>
            <p:nvPr/>
          </p:nvCxnSpPr>
          <p:spPr bwMode="auto">
            <a:xfrm>
              <a:off x="1310585" y="5977283"/>
              <a:ext cx="222316" cy="22528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p:cNvCxnSpPr/>
            <p:nvPr/>
          </p:nvCxnSpPr>
          <p:spPr bwMode="auto">
            <a:xfrm flipV="1">
              <a:off x="1306752" y="5620578"/>
              <a:ext cx="206984" cy="22059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Connector 22"/>
            <p:cNvCxnSpPr/>
            <p:nvPr/>
          </p:nvCxnSpPr>
          <p:spPr bwMode="auto">
            <a:xfrm flipH="1">
              <a:off x="854454" y="5986670"/>
              <a:ext cx="168653" cy="17835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pic>
        <p:nvPicPr>
          <p:cNvPr id="24" name="Content Placeholder 3"/>
          <p:cNvPicPr>
            <a:picLocks noChangeAspect="1"/>
          </p:cNvPicPr>
          <p:nvPr/>
        </p:nvPicPr>
        <p:blipFill>
          <a:blip r:embed="rId2"/>
          <a:srcRect t="14640" b="14640"/>
          <a:stretch>
            <a:fillRect/>
          </a:stretch>
        </p:blipFill>
        <p:spPr bwMode="auto">
          <a:xfrm>
            <a:off x="3048001" y="2695989"/>
            <a:ext cx="176567" cy="13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cxnSp>
        <p:nvCxnSpPr>
          <p:cNvPr id="25" name="Straight Connector 24"/>
          <p:cNvCxnSpPr/>
          <p:nvPr/>
        </p:nvCxnSpPr>
        <p:spPr bwMode="auto">
          <a:xfrm>
            <a:off x="3178324" y="2132772"/>
            <a:ext cx="222316" cy="22528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6" name="Content Placeholder 3"/>
          <p:cNvPicPr>
            <a:picLocks noChangeAspect="1"/>
          </p:cNvPicPr>
          <p:nvPr/>
        </p:nvPicPr>
        <p:blipFill>
          <a:blip r:embed="rId2"/>
          <a:srcRect t="14640" b="14640"/>
          <a:stretch>
            <a:fillRect/>
          </a:stretch>
        </p:blipFill>
        <p:spPr bwMode="auto">
          <a:xfrm>
            <a:off x="3887434" y="2700683"/>
            <a:ext cx="176567" cy="13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pic>
        <p:nvPicPr>
          <p:cNvPr id="27" name="Content Placeholder 3"/>
          <p:cNvPicPr>
            <a:picLocks noChangeAspect="1"/>
          </p:cNvPicPr>
          <p:nvPr/>
        </p:nvPicPr>
        <p:blipFill>
          <a:blip r:embed="rId2"/>
          <a:srcRect t="14640" b="14640"/>
          <a:stretch>
            <a:fillRect/>
          </a:stretch>
        </p:blipFill>
        <p:spPr bwMode="auto">
          <a:xfrm>
            <a:off x="3864436" y="1991967"/>
            <a:ext cx="176567" cy="13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pic>
        <p:nvPicPr>
          <p:cNvPr id="28" name="Content Placeholder 3"/>
          <p:cNvPicPr>
            <a:picLocks noChangeAspect="1"/>
          </p:cNvPicPr>
          <p:nvPr/>
        </p:nvPicPr>
        <p:blipFill>
          <a:blip r:embed="rId2"/>
          <a:srcRect t="14640" b="14640"/>
          <a:stretch>
            <a:fillRect/>
          </a:stretch>
        </p:blipFill>
        <p:spPr bwMode="auto">
          <a:xfrm>
            <a:off x="3059500" y="1968500"/>
            <a:ext cx="176567" cy="13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
        <p:nvSpPr>
          <p:cNvPr id="29" name="Rectangle 28"/>
          <p:cNvSpPr/>
          <p:nvPr/>
        </p:nvSpPr>
        <p:spPr bwMode="auto">
          <a:xfrm>
            <a:off x="3396807" y="2358059"/>
            <a:ext cx="279811" cy="136111"/>
          </a:xfrm>
          <a:prstGeom prst="rect">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j-lt"/>
              <a:ea typeface="ＭＳ Ｐゴシック" charset="0"/>
            </a:endParaRPr>
          </a:p>
        </p:txBody>
      </p:sp>
      <p:cxnSp>
        <p:nvCxnSpPr>
          <p:cNvPr id="30" name="Straight Connector 29"/>
          <p:cNvCxnSpPr/>
          <p:nvPr/>
        </p:nvCxnSpPr>
        <p:spPr bwMode="auto">
          <a:xfrm>
            <a:off x="3672785" y="2484783"/>
            <a:ext cx="222316" cy="22528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Connector 30"/>
          <p:cNvCxnSpPr/>
          <p:nvPr/>
        </p:nvCxnSpPr>
        <p:spPr bwMode="auto">
          <a:xfrm flipV="1">
            <a:off x="3668952" y="2128078"/>
            <a:ext cx="206984" cy="22059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Connector 31"/>
          <p:cNvCxnSpPr/>
          <p:nvPr/>
        </p:nvCxnSpPr>
        <p:spPr bwMode="auto">
          <a:xfrm flipH="1">
            <a:off x="3216654" y="2494170"/>
            <a:ext cx="168653" cy="17835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3" name="Group 32"/>
          <p:cNvGrpSpPr/>
          <p:nvPr/>
        </p:nvGrpSpPr>
        <p:grpSpPr>
          <a:xfrm>
            <a:off x="6781801" y="1968500"/>
            <a:ext cx="1016000" cy="863600"/>
            <a:chOff x="685801" y="5461000"/>
            <a:chExt cx="1016000" cy="863600"/>
          </a:xfrm>
        </p:grpSpPr>
        <p:pic>
          <p:nvPicPr>
            <p:cNvPr id="34" name="Content Placeholder 3"/>
            <p:cNvPicPr>
              <a:picLocks noChangeAspect="1"/>
            </p:cNvPicPr>
            <p:nvPr/>
          </p:nvPicPr>
          <p:blipFill>
            <a:blip r:embed="rId2"/>
            <a:srcRect t="14640" b="14640"/>
            <a:stretch>
              <a:fillRect/>
            </a:stretch>
          </p:blipFill>
          <p:spPr bwMode="auto">
            <a:xfrm>
              <a:off x="685801" y="6188489"/>
              <a:ext cx="176567" cy="13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cxnSp>
          <p:nvCxnSpPr>
            <p:cNvPr id="35" name="Straight Connector 34"/>
            <p:cNvCxnSpPr/>
            <p:nvPr/>
          </p:nvCxnSpPr>
          <p:spPr bwMode="auto">
            <a:xfrm>
              <a:off x="816124" y="5625272"/>
              <a:ext cx="222316" cy="22528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36" name="Content Placeholder 3"/>
            <p:cNvPicPr>
              <a:picLocks noChangeAspect="1"/>
            </p:cNvPicPr>
            <p:nvPr/>
          </p:nvPicPr>
          <p:blipFill>
            <a:blip r:embed="rId2"/>
            <a:srcRect t="14640" b="14640"/>
            <a:stretch>
              <a:fillRect/>
            </a:stretch>
          </p:blipFill>
          <p:spPr bwMode="auto">
            <a:xfrm>
              <a:off x="1525234" y="6193183"/>
              <a:ext cx="176567" cy="13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pic>
          <p:nvPicPr>
            <p:cNvPr id="37" name="Content Placeholder 3"/>
            <p:cNvPicPr>
              <a:picLocks noChangeAspect="1"/>
            </p:cNvPicPr>
            <p:nvPr/>
          </p:nvPicPr>
          <p:blipFill>
            <a:blip r:embed="rId2"/>
            <a:srcRect t="14640" b="14640"/>
            <a:stretch>
              <a:fillRect/>
            </a:stretch>
          </p:blipFill>
          <p:spPr bwMode="auto">
            <a:xfrm>
              <a:off x="1502236" y="5484467"/>
              <a:ext cx="176567" cy="13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pic>
          <p:nvPicPr>
            <p:cNvPr id="38" name="Content Placeholder 3"/>
            <p:cNvPicPr>
              <a:picLocks noChangeAspect="1"/>
            </p:cNvPicPr>
            <p:nvPr/>
          </p:nvPicPr>
          <p:blipFill>
            <a:blip r:embed="rId2"/>
            <a:srcRect t="14640" b="14640"/>
            <a:stretch>
              <a:fillRect/>
            </a:stretch>
          </p:blipFill>
          <p:spPr bwMode="auto">
            <a:xfrm>
              <a:off x="697300" y="5461000"/>
              <a:ext cx="176567" cy="13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
          <p:nvSpPr>
            <p:cNvPr id="39" name="Rectangle 38"/>
            <p:cNvSpPr/>
            <p:nvPr/>
          </p:nvSpPr>
          <p:spPr bwMode="auto">
            <a:xfrm>
              <a:off x="1034607" y="5850559"/>
              <a:ext cx="279811" cy="136111"/>
            </a:xfrm>
            <a:prstGeom prst="rect">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j-lt"/>
                <a:ea typeface="ＭＳ Ｐゴシック" charset="0"/>
              </a:endParaRPr>
            </a:p>
          </p:txBody>
        </p:sp>
        <p:cxnSp>
          <p:nvCxnSpPr>
            <p:cNvPr id="40" name="Straight Connector 39"/>
            <p:cNvCxnSpPr/>
            <p:nvPr/>
          </p:nvCxnSpPr>
          <p:spPr bwMode="auto">
            <a:xfrm>
              <a:off x="1310585" y="5977283"/>
              <a:ext cx="222316" cy="22528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Connector 40"/>
            <p:cNvCxnSpPr/>
            <p:nvPr/>
          </p:nvCxnSpPr>
          <p:spPr bwMode="auto">
            <a:xfrm flipV="1">
              <a:off x="1306752" y="5620578"/>
              <a:ext cx="206984" cy="22059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 name="Straight Connector 41"/>
            <p:cNvCxnSpPr/>
            <p:nvPr/>
          </p:nvCxnSpPr>
          <p:spPr bwMode="auto">
            <a:xfrm flipH="1">
              <a:off x="854454" y="5986670"/>
              <a:ext cx="168653" cy="17835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43" name="Straight Connector 42"/>
          <p:cNvCxnSpPr>
            <a:stCxn id="10" idx="0"/>
          </p:cNvCxnSpPr>
          <p:nvPr/>
        </p:nvCxnSpPr>
        <p:spPr bwMode="auto">
          <a:xfrm flipV="1">
            <a:off x="1174513" y="1619250"/>
            <a:ext cx="12937" cy="67530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Straight Connector 43"/>
          <p:cNvCxnSpPr/>
          <p:nvPr/>
        </p:nvCxnSpPr>
        <p:spPr bwMode="auto">
          <a:xfrm>
            <a:off x="1193800" y="1631950"/>
            <a:ext cx="2336800" cy="825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 name="Straight Connector 44"/>
          <p:cNvCxnSpPr>
            <a:endCxn id="29" idx="0"/>
          </p:cNvCxnSpPr>
          <p:nvPr/>
        </p:nvCxnSpPr>
        <p:spPr bwMode="auto">
          <a:xfrm>
            <a:off x="3530600" y="1714500"/>
            <a:ext cx="6113" cy="64355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6" name="Straight Connector 45"/>
          <p:cNvCxnSpPr>
            <a:stCxn id="20" idx="0"/>
          </p:cNvCxnSpPr>
          <p:nvPr/>
        </p:nvCxnSpPr>
        <p:spPr bwMode="auto">
          <a:xfrm flipV="1">
            <a:off x="5429013" y="1676401"/>
            <a:ext cx="12937" cy="69435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 name="Straight Connector 46"/>
          <p:cNvCxnSpPr/>
          <p:nvPr/>
        </p:nvCxnSpPr>
        <p:spPr bwMode="auto">
          <a:xfrm>
            <a:off x="5448300" y="1689100"/>
            <a:ext cx="1828800" cy="635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 name="Straight Connector 47"/>
          <p:cNvCxnSpPr>
            <a:endCxn id="39" idx="0"/>
          </p:cNvCxnSpPr>
          <p:nvPr/>
        </p:nvCxnSpPr>
        <p:spPr bwMode="auto">
          <a:xfrm flipH="1">
            <a:off x="7270513" y="1752600"/>
            <a:ext cx="12937" cy="60545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9" name="Rectangle 48"/>
          <p:cNvSpPr/>
          <p:nvPr/>
        </p:nvSpPr>
        <p:spPr bwMode="auto">
          <a:xfrm>
            <a:off x="2139507" y="1608759"/>
            <a:ext cx="279811" cy="136111"/>
          </a:xfrm>
          <a:prstGeom prst="rect">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j-lt"/>
              <a:ea typeface="ＭＳ Ｐゴシック" charset="0"/>
            </a:endParaRPr>
          </a:p>
        </p:txBody>
      </p:sp>
      <p:sp>
        <p:nvSpPr>
          <p:cNvPr id="50" name="Rectangle 49"/>
          <p:cNvSpPr/>
          <p:nvPr/>
        </p:nvSpPr>
        <p:spPr bwMode="auto">
          <a:xfrm>
            <a:off x="6305107" y="1653209"/>
            <a:ext cx="279811" cy="136111"/>
          </a:xfrm>
          <a:prstGeom prst="rect">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mj-lt"/>
              <a:ea typeface="ＭＳ Ｐゴシック" charset="0"/>
            </a:endParaRPr>
          </a:p>
        </p:txBody>
      </p:sp>
      <p:cxnSp>
        <p:nvCxnSpPr>
          <p:cNvPr id="51" name="Straight Connector 50"/>
          <p:cNvCxnSpPr>
            <a:stCxn id="49" idx="0"/>
          </p:cNvCxnSpPr>
          <p:nvPr/>
        </p:nvCxnSpPr>
        <p:spPr bwMode="auto">
          <a:xfrm flipV="1">
            <a:off x="2279413" y="1352550"/>
            <a:ext cx="6587" cy="25620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2" name="Straight Connector 51"/>
          <p:cNvCxnSpPr/>
          <p:nvPr/>
        </p:nvCxnSpPr>
        <p:spPr bwMode="auto">
          <a:xfrm flipV="1">
            <a:off x="6464063" y="1403350"/>
            <a:ext cx="6587" cy="25620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3" name="Straight Connector 52"/>
          <p:cNvCxnSpPr/>
          <p:nvPr/>
        </p:nvCxnSpPr>
        <p:spPr bwMode="auto">
          <a:xfrm>
            <a:off x="2292350" y="1346200"/>
            <a:ext cx="4178300" cy="50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4" name="TextBox 53"/>
          <p:cNvSpPr txBox="1"/>
          <p:nvPr/>
        </p:nvSpPr>
        <p:spPr>
          <a:xfrm>
            <a:off x="457200" y="1143000"/>
            <a:ext cx="1031051" cy="461665"/>
          </a:xfrm>
          <a:prstGeom prst="rect">
            <a:avLst/>
          </a:prstGeom>
          <a:noFill/>
        </p:spPr>
        <p:txBody>
          <a:bodyPr wrap="none" rtlCol="0">
            <a:spAutoFit/>
          </a:bodyPr>
          <a:lstStyle/>
          <a:p>
            <a:r>
              <a:rPr lang="en-US" dirty="0" smtClean="0">
                <a:latin typeface="+mn-lt"/>
              </a:rPr>
              <a:t>Trunk</a:t>
            </a:r>
            <a:endParaRPr lang="en-US" dirty="0">
              <a:latin typeface="+mn-lt"/>
            </a:endParaRPr>
          </a:p>
        </p:txBody>
      </p:sp>
      <p:cxnSp>
        <p:nvCxnSpPr>
          <p:cNvPr id="55" name="Straight Arrow Connector 54"/>
          <p:cNvCxnSpPr/>
          <p:nvPr/>
        </p:nvCxnSpPr>
        <p:spPr bwMode="auto">
          <a:xfrm>
            <a:off x="1498600" y="1384300"/>
            <a:ext cx="241300" cy="24130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6" name="TextBox 55"/>
          <p:cNvSpPr txBox="1"/>
          <p:nvPr/>
        </p:nvSpPr>
        <p:spPr>
          <a:xfrm>
            <a:off x="3556000" y="571500"/>
            <a:ext cx="4987213" cy="461665"/>
          </a:xfrm>
          <a:prstGeom prst="rect">
            <a:avLst/>
          </a:prstGeom>
          <a:noFill/>
        </p:spPr>
        <p:txBody>
          <a:bodyPr wrap="none" rtlCol="0">
            <a:spAutoFit/>
          </a:bodyPr>
          <a:lstStyle/>
          <a:p>
            <a:r>
              <a:rPr lang="en-US" dirty="0" smtClean="0">
                <a:latin typeface="+mn-lt"/>
              </a:rPr>
              <a:t>Tandem Switch (connects trunks)</a:t>
            </a:r>
            <a:endParaRPr lang="en-US" dirty="0">
              <a:latin typeface="+mn-lt"/>
            </a:endParaRPr>
          </a:p>
        </p:txBody>
      </p:sp>
      <p:cxnSp>
        <p:nvCxnSpPr>
          <p:cNvPr id="57" name="Straight Arrow Connector 56"/>
          <p:cNvCxnSpPr/>
          <p:nvPr/>
        </p:nvCxnSpPr>
        <p:spPr bwMode="auto">
          <a:xfrm flipH="1">
            <a:off x="2425700" y="952500"/>
            <a:ext cx="1231900" cy="59690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8" name="Straight Arrow Connector 57"/>
          <p:cNvCxnSpPr>
            <a:endCxn id="10" idx="3"/>
          </p:cNvCxnSpPr>
          <p:nvPr/>
        </p:nvCxnSpPr>
        <p:spPr bwMode="auto">
          <a:xfrm flipH="1" flipV="1">
            <a:off x="1314418" y="2362615"/>
            <a:ext cx="806482" cy="583785"/>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1" name="TextBox 60"/>
          <p:cNvSpPr txBox="1"/>
          <p:nvPr/>
        </p:nvSpPr>
        <p:spPr>
          <a:xfrm>
            <a:off x="2019300" y="2794000"/>
            <a:ext cx="5796554" cy="400110"/>
          </a:xfrm>
          <a:prstGeom prst="rect">
            <a:avLst/>
          </a:prstGeom>
          <a:noFill/>
        </p:spPr>
        <p:txBody>
          <a:bodyPr wrap="none" rtlCol="0">
            <a:spAutoFit/>
          </a:bodyPr>
          <a:lstStyle/>
          <a:p>
            <a:r>
              <a:rPr lang="en-US" sz="2000" dirty="0" smtClean="0">
                <a:latin typeface="+mn-lt"/>
              </a:rPr>
              <a:t>Central office, connect up to 1000 “local loops”</a:t>
            </a:r>
            <a:endParaRPr lang="en-US" sz="2000" dirty="0">
              <a:latin typeface="+mn-lt"/>
            </a:endParaRPr>
          </a:p>
        </p:txBody>
      </p:sp>
    </p:spTree>
    <p:extLst>
      <p:ext uri="{BB962C8B-B14F-4D97-AF65-F5344CB8AC3E}">
        <p14:creationId xmlns:p14="http://schemas.microsoft.com/office/powerpoint/2010/main" val="39497459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584200"/>
          </a:xfrm>
        </p:spPr>
        <p:txBody>
          <a:bodyPr/>
          <a:lstStyle/>
          <a:p>
            <a:r>
              <a:rPr lang="en-US" dirty="0" smtClean="0"/>
              <a:t>How telephones work today</a:t>
            </a:r>
            <a:endParaRPr lang="en-US" dirty="0"/>
          </a:p>
        </p:txBody>
      </p:sp>
      <p:sp>
        <p:nvSpPr>
          <p:cNvPr id="3" name="Content Placeholder 2"/>
          <p:cNvSpPr>
            <a:spLocks noGrp="1"/>
          </p:cNvSpPr>
          <p:nvPr>
            <p:ph idx="1"/>
          </p:nvPr>
        </p:nvSpPr>
        <p:spPr>
          <a:xfrm>
            <a:off x="647700" y="1054100"/>
            <a:ext cx="7772400" cy="4114800"/>
          </a:xfrm>
        </p:spPr>
        <p:txBody>
          <a:bodyPr/>
          <a:lstStyle/>
          <a:p>
            <a:r>
              <a:rPr lang="en-US" dirty="0" smtClean="0"/>
              <a:t>Voice signal digitized at endpoint and broken into packets (fixed size blocks of bits)</a:t>
            </a:r>
          </a:p>
          <a:p>
            <a:r>
              <a:rPr lang="en-US" dirty="0" smtClean="0"/>
              <a:t>Address of destination attached to packet</a:t>
            </a:r>
          </a:p>
          <a:p>
            <a:r>
              <a:rPr lang="en-US" dirty="0" smtClean="0"/>
              <a:t>Packet sent into packet-switching network; different packets may take different paths through the network</a:t>
            </a:r>
            <a:endParaRPr lang="en-US" dirty="0"/>
          </a:p>
        </p:txBody>
      </p:sp>
      <p:pic>
        <p:nvPicPr>
          <p:cNvPr id="4" name="Picture 3"/>
          <p:cNvPicPr>
            <a:picLocks noChangeAspect="1"/>
          </p:cNvPicPr>
          <p:nvPr/>
        </p:nvPicPr>
        <p:blipFill>
          <a:blip r:embed="rId2"/>
          <a:stretch>
            <a:fillRect/>
          </a:stretch>
        </p:blipFill>
        <p:spPr>
          <a:xfrm>
            <a:off x="2349500" y="2811712"/>
            <a:ext cx="5130800" cy="3443037"/>
          </a:xfrm>
          <a:prstGeom prst="rect">
            <a:avLst/>
          </a:prstGeom>
        </p:spPr>
      </p:pic>
      <p:sp>
        <p:nvSpPr>
          <p:cNvPr id="6" name="TextBox 5"/>
          <p:cNvSpPr txBox="1"/>
          <p:nvPr/>
        </p:nvSpPr>
        <p:spPr>
          <a:xfrm>
            <a:off x="635000" y="6375400"/>
            <a:ext cx="7420158" cy="369332"/>
          </a:xfrm>
          <a:prstGeom prst="rect">
            <a:avLst/>
          </a:prstGeom>
          <a:noFill/>
        </p:spPr>
        <p:txBody>
          <a:bodyPr wrap="none" rtlCol="0">
            <a:spAutoFit/>
          </a:bodyPr>
          <a:lstStyle/>
          <a:p>
            <a:r>
              <a:rPr lang="en-US" sz="1800" dirty="0" smtClean="0">
                <a:latin typeface="+mj-lt"/>
              </a:rPr>
              <a:t>From: http</a:t>
            </a:r>
            <a:r>
              <a:rPr lang="en-US" sz="1800" dirty="0">
                <a:latin typeface="+mj-lt"/>
              </a:rPr>
              <a:t>://</a:t>
            </a:r>
            <a:r>
              <a:rPr lang="en-US" sz="1800" dirty="0" err="1">
                <a:latin typeface="+mj-lt"/>
              </a:rPr>
              <a:t>www.internethalloffame.org</a:t>
            </a:r>
            <a:r>
              <a:rPr lang="en-US" sz="1800" dirty="0">
                <a:latin typeface="+mj-lt"/>
              </a:rPr>
              <a:t>/internet-history/timeline</a:t>
            </a:r>
          </a:p>
        </p:txBody>
      </p:sp>
    </p:spTree>
    <p:extLst>
      <p:ext uri="{BB962C8B-B14F-4D97-AF65-F5344CB8AC3E}">
        <p14:creationId xmlns:p14="http://schemas.microsoft.com/office/powerpoint/2010/main" val="14924002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10" y="303021"/>
            <a:ext cx="7772400" cy="660400"/>
          </a:xfrm>
        </p:spPr>
        <p:txBody>
          <a:bodyPr/>
          <a:lstStyle/>
          <a:p>
            <a:r>
              <a:rPr lang="en-US" dirty="0" smtClean="0"/>
              <a:t>Any Questions?</a:t>
            </a:r>
            <a:endParaRPr lang="en-US" dirty="0"/>
          </a:p>
        </p:txBody>
      </p:sp>
      <p:sp>
        <p:nvSpPr>
          <p:cNvPr id="3" name="Content Placeholder 2"/>
          <p:cNvSpPr>
            <a:spLocks noGrp="1"/>
          </p:cNvSpPr>
          <p:nvPr>
            <p:ph idx="1"/>
          </p:nvPr>
        </p:nvSpPr>
        <p:spPr>
          <a:xfrm>
            <a:off x="679603" y="1061899"/>
            <a:ext cx="7778597" cy="4920225"/>
          </a:xfrm>
        </p:spPr>
        <p:txBody>
          <a:bodyPr/>
          <a:lstStyle/>
          <a:p>
            <a:r>
              <a:rPr lang="en-US" dirty="0"/>
              <a:t>About previous lecture?</a:t>
            </a:r>
          </a:p>
          <a:p>
            <a:r>
              <a:rPr lang="en-US" dirty="0"/>
              <a:t>About homework</a:t>
            </a:r>
            <a:r>
              <a:rPr lang="en-US" dirty="0" smtClean="0"/>
              <a:t>?</a:t>
            </a:r>
          </a:p>
          <a:p>
            <a:pPr lvl="1"/>
            <a:r>
              <a:rPr lang="en-US" dirty="0" smtClean="0"/>
              <a:t>Discuss the debate, briefly</a:t>
            </a:r>
            <a:endParaRPr lang="en-US" dirty="0"/>
          </a:p>
          <a:p>
            <a:r>
              <a:rPr lang="en-US" dirty="0"/>
              <a:t>About reading?</a:t>
            </a:r>
          </a:p>
          <a:p>
            <a:pPr marL="0" indent="0">
              <a:buNone/>
            </a:pPr>
            <a:r>
              <a:rPr lang="en-US" dirty="0" smtClean="0"/>
              <a:t>Exercise </a:t>
            </a:r>
            <a:r>
              <a:rPr lang="en-US" dirty="0"/>
              <a:t>for next week: data </a:t>
            </a:r>
            <a:r>
              <a:rPr lang="en-US" dirty="0" smtClean="0"/>
              <a:t>representations, binary</a:t>
            </a:r>
          </a:p>
          <a:p>
            <a:pPr marL="0" indent="0">
              <a:buNone/>
            </a:pPr>
            <a:r>
              <a:rPr lang="en-US" dirty="0"/>
              <a:t>	</a:t>
            </a:r>
            <a:r>
              <a:rPr lang="en-US" dirty="0" smtClean="0"/>
              <a:t>material covered last Friday, today, and this Friday</a:t>
            </a:r>
            <a:endParaRPr lang="en-US" dirty="0"/>
          </a:p>
          <a:p>
            <a:pPr marL="0" indent="0">
              <a:buNone/>
            </a:pPr>
            <a:endParaRPr lang="en-US" dirty="0" smtClean="0"/>
          </a:p>
          <a:p>
            <a:pPr marL="0" indent="0">
              <a:buNone/>
            </a:pPr>
            <a:r>
              <a:rPr lang="en-US" dirty="0" smtClean="0"/>
              <a:t>Reading </a:t>
            </a:r>
            <a:r>
              <a:rPr lang="en-US" dirty="0"/>
              <a:t>for next week: </a:t>
            </a:r>
            <a:r>
              <a:rPr lang="en-US" dirty="0" smtClean="0"/>
              <a:t>fundamental policy issues</a:t>
            </a:r>
          </a:p>
          <a:p>
            <a:pPr marL="0" indent="0">
              <a:buNone/>
            </a:pPr>
            <a:r>
              <a:rPr lang="en-US" dirty="0"/>
              <a:t>	</a:t>
            </a:r>
            <a:r>
              <a:rPr lang="en-US" dirty="0" smtClean="0"/>
              <a:t>(show the book)</a:t>
            </a:r>
            <a:endParaRPr lang="en-US" dirty="0"/>
          </a:p>
          <a:p>
            <a:pPr marL="0" indent="0">
              <a:buNone/>
            </a:pPr>
            <a:endParaRPr lang="en-US" dirty="0" smtClean="0"/>
          </a:p>
          <a:p>
            <a:pPr marL="0" indent="0">
              <a:buNone/>
            </a:pPr>
            <a:r>
              <a:rPr lang="en-US" dirty="0" smtClean="0"/>
              <a:t>Note </a:t>
            </a:r>
            <a:r>
              <a:rPr lang="en-US" dirty="0"/>
              <a:t>my office hours: </a:t>
            </a:r>
            <a:r>
              <a:rPr lang="en-US" dirty="0" smtClean="0"/>
              <a:t>Wed</a:t>
            </a:r>
            <a:r>
              <a:rPr lang="en-US" dirty="0"/>
              <a:t>. </a:t>
            </a:r>
            <a:r>
              <a:rPr lang="en-US" dirty="0" smtClean="0"/>
              <a:t>12-</a:t>
            </a:r>
            <a:r>
              <a:rPr lang="en-US" dirty="0"/>
              <a:t>3pm, </a:t>
            </a:r>
            <a:r>
              <a:rPr lang="en-US" b="1" dirty="0">
                <a:solidFill>
                  <a:srgbClr val="FF0000"/>
                </a:solidFill>
              </a:rPr>
              <a:t>442</a:t>
            </a:r>
            <a:r>
              <a:rPr lang="en-US" dirty="0"/>
              <a:t> </a:t>
            </a:r>
            <a:r>
              <a:rPr lang="en-US" dirty="0" smtClean="0"/>
              <a:t>RH (</a:t>
            </a:r>
            <a:r>
              <a:rPr lang="en-US" dirty="0" err="1" smtClean="0"/>
              <a:t>McDevitt</a:t>
            </a:r>
            <a:r>
              <a:rPr lang="en-US" dirty="0" smtClean="0"/>
              <a:t> Center Office)</a:t>
            </a:r>
            <a:endParaRPr lang="en-US" dirty="0"/>
          </a:p>
          <a:p>
            <a:r>
              <a:rPr lang="en-US" dirty="0" smtClean="0"/>
              <a:t>Please sign up for a “meet the professor slot” if you haven’t</a:t>
            </a:r>
          </a:p>
          <a:p>
            <a:r>
              <a:rPr lang="en-US" dirty="0" smtClean="0"/>
              <a:t>First debaters, I want to meet with at least one team member on each side either today or next week.</a:t>
            </a:r>
          </a:p>
          <a:p>
            <a:pPr>
              <a:buFontTx/>
              <a:buChar char="-"/>
            </a:pPr>
            <a:endParaRPr lang="en-US" dirty="0" smtClean="0"/>
          </a:p>
          <a:p>
            <a:pPr marL="0" indent="0">
              <a:buNone/>
            </a:pPr>
            <a:endParaRPr lang="en-US" dirty="0"/>
          </a:p>
        </p:txBody>
      </p:sp>
    </p:spTree>
    <p:extLst>
      <p:ext uri="{BB962C8B-B14F-4D97-AF65-F5344CB8AC3E}">
        <p14:creationId xmlns:p14="http://schemas.microsoft.com/office/powerpoint/2010/main" val="383434397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016000" y="190500"/>
            <a:ext cx="7467600" cy="584200"/>
          </a:xfrm>
        </p:spPr>
        <p:txBody>
          <a:bodyPr/>
          <a:lstStyle/>
          <a:p>
            <a:r>
              <a:rPr lang="en-US"/>
              <a:t>Allocating network resources:</a:t>
            </a:r>
            <a:br>
              <a:rPr lang="en-US"/>
            </a:br>
            <a:r>
              <a:rPr lang="en-US"/>
              <a:t>Circuit Switching vs. Packet Switching</a:t>
            </a:r>
          </a:p>
        </p:txBody>
      </p:sp>
      <p:sp>
        <p:nvSpPr>
          <p:cNvPr id="134149" name="Oval 5"/>
          <p:cNvSpPr>
            <a:spLocks noChangeArrowheads="1"/>
          </p:cNvSpPr>
          <p:nvPr/>
        </p:nvSpPr>
        <p:spPr bwMode="auto">
          <a:xfrm>
            <a:off x="1841500" y="1765300"/>
            <a:ext cx="177800" cy="1778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50" name="Oval 6"/>
          <p:cNvSpPr>
            <a:spLocks noChangeArrowheads="1"/>
          </p:cNvSpPr>
          <p:nvPr/>
        </p:nvSpPr>
        <p:spPr bwMode="auto">
          <a:xfrm>
            <a:off x="1371600" y="2362200"/>
            <a:ext cx="177800" cy="1778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51" name="Oval 7"/>
          <p:cNvSpPr>
            <a:spLocks noChangeArrowheads="1"/>
          </p:cNvSpPr>
          <p:nvPr/>
        </p:nvSpPr>
        <p:spPr bwMode="auto">
          <a:xfrm>
            <a:off x="2260600" y="2159000"/>
            <a:ext cx="177800" cy="1778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52" name="Oval 8"/>
          <p:cNvSpPr>
            <a:spLocks noChangeArrowheads="1"/>
          </p:cNvSpPr>
          <p:nvPr/>
        </p:nvSpPr>
        <p:spPr bwMode="auto">
          <a:xfrm>
            <a:off x="2959100" y="1765300"/>
            <a:ext cx="177800" cy="1778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53" name="Oval 9"/>
          <p:cNvSpPr>
            <a:spLocks noChangeArrowheads="1"/>
          </p:cNvSpPr>
          <p:nvPr/>
        </p:nvSpPr>
        <p:spPr bwMode="auto">
          <a:xfrm>
            <a:off x="2971800" y="2578100"/>
            <a:ext cx="177800" cy="1778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55" name="Text Box 11"/>
          <p:cNvSpPr txBox="1">
            <a:spLocks noChangeArrowheads="1"/>
          </p:cNvSpPr>
          <p:nvPr/>
        </p:nvSpPr>
        <p:spPr bwMode="auto">
          <a:xfrm>
            <a:off x="746125" y="2825750"/>
            <a:ext cx="300038" cy="4238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1</a:t>
            </a:r>
            <a:endParaRPr lang="en-US" sz="2400">
              <a:latin typeface="Times" charset="0"/>
            </a:endParaRPr>
          </a:p>
        </p:txBody>
      </p:sp>
      <p:sp>
        <p:nvSpPr>
          <p:cNvPr id="134158" name="Text Box 14"/>
          <p:cNvSpPr txBox="1">
            <a:spLocks noChangeArrowheads="1"/>
          </p:cNvSpPr>
          <p:nvPr/>
        </p:nvSpPr>
        <p:spPr bwMode="auto">
          <a:xfrm>
            <a:off x="3095625" y="1174750"/>
            <a:ext cx="336550" cy="4238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2</a:t>
            </a:r>
            <a:endParaRPr lang="en-US" sz="2400">
              <a:latin typeface="Times" charset="0"/>
            </a:endParaRPr>
          </a:p>
        </p:txBody>
      </p:sp>
      <p:sp>
        <p:nvSpPr>
          <p:cNvPr id="134159" name="Text Box 15"/>
          <p:cNvSpPr txBox="1">
            <a:spLocks noChangeArrowheads="1"/>
          </p:cNvSpPr>
          <p:nvPr/>
        </p:nvSpPr>
        <p:spPr bwMode="auto">
          <a:xfrm>
            <a:off x="1203325" y="1212850"/>
            <a:ext cx="336550" cy="4238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3</a:t>
            </a:r>
            <a:endParaRPr lang="en-US" sz="2400">
              <a:latin typeface="Times" charset="0"/>
            </a:endParaRPr>
          </a:p>
        </p:txBody>
      </p:sp>
      <p:sp>
        <p:nvSpPr>
          <p:cNvPr id="134160" name="Text Box 16"/>
          <p:cNvSpPr txBox="1">
            <a:spLocks noChangeArrowheads="1"/>
          </p:cNvSpPr>
          <p:nvPr/>
        </p:nvSpPr>
        <p:spPr bwMode="auto">
          <a:xfrm>
            <a:off x="3387725" y="3054350"/>
            <a:ext cx="336550" cy="4238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4</a:t>
            </a:r>
            <a:endParaRPr lang="en-US" sz="2400">
              <a:latin typeface="Times" charset="0"/>
            </a:endParaRPr>
          </a:p>
        </p:txBody>
      </p:sp>
      <p:sp>
        <p:nvSpPr>
          <p:cNvPr id="134161" name="Line 17"/>
          <p:cNvSpPr>
            <a:spLocks noChangeShapeType="1"/>
          </p:cNvSpPr>
          <p:nvPr/>
        </p:nvSpPr>
        <p:spPr bwMode="auto">
          <a:xfrm flipV="1">
            <a:off x="1536700" y="2298700"/>
            <a:ext cx="736600" cy="165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63" name="Line 19"/>
          <p:cNvSpPr>
            <a:spLocks noChangeShapeType="1"/>
          </p:cNvSpPr>
          <p:nvPr/>
        </p:nvSpPr>
        <p:spPr bwMode="auto">
          <a:xfrm flipV="1">
            <a:off x="2413000" y="1905000"/>
            <a:ext cx="5588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64" name="Line 20"/>
          <p:cNvSpPr>
            <a:spLocks noChangeShapeType="1"/>
          </p:cNvSpPr>
          <p:nvPr/>
        </p:nvSpPr>
        <p:spPr bwMode="auto">
          <a:xfrm flipV="1">
            <a:off x="3048000" y="1955800"/>
            <a:ext cx="25400" cy="6985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65" name="Line 21"/>
          <p:cNvSpPr>
            <a:spLocks noChangeShapeType="1"/>
          </p:cNvSpPr>
          <p:nvPr/>
        </p:nvSpPr>
        <p:spPr bwMode="auto">
          <a:xfrm flipH="1" flipV="1">
            <a:off x="1993900" y="1905000"/>
            <a:ext cx="355600" cy="35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66" name="Line 22"/>
          <p:cNvSpPr>
            <a:spLocks noChangeShapeType="1"/>
          </p:cNvSpPr>
          <p:nvPr/>
        </p:nvSpPr>
        <p:spPr bwMode="auto">
          <a:xfrm flipH="1" flipV="1">
            <a:off x="3086100" y="2705100"/>
            <a:ext cx="355600" cy="35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67" name="Line 23"/>
          <p:cNvSpPr>
            <a:spLocks noChangeShapeType="1"/>
          </p:cNvSpPr>
          <p:nvPr/>
        </p:nvSpPr>
        <p:spPr bwMode="auto">
          <a:xfrm flipH="1" flipV="1">
            <a:off x="1536700" y="1460500"/>
            <a:ext cx="355600" cy="35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68" name="Line 24"/>
          <p:cNvSpPr>
            <a:spLocks noChangeShapeType="1"/>
          </p:cNvSpPr>
          <p:nvPr/>
        </p:nvSpPr>
        <p:spPr bwMode="auto">
          <a:xfrm flipH="1">
            <a:off x="1041400" y="2489200"/>
            <a:ext cx="419100" cy="35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69" name="Line 25"/>
          <p:cNvSpPr>
            <a:spLocks noChangeShapeType="1"/>
          </p:cNvSpPr>
          <p:nvPr/>
        </p:nvSpPr>
        <p:spPr bwMode="auto">
          <a:xfrm flipV="1">
            <a:off x="3035300" y="1587500"/>
            <a:ext cx="190500" cy="27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70" name="Line 26"/>
          <p:cNvSpPr>
            <a:spLocks noChangeShapeType="1"/>
          </p:cNvSpPr>
          <p:nvPr/>
        </p:nvSpPr>
        <p:spPr bwMode="auto">
          <a:xfrm>
            <a:off x="2362200" y="2273300"/>
            <a:ext cx="698500" cy="3937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71" name="Line 27"/>
          <p:cNvSpPr>
            <a:spLocks noChangeShapeType="1"/>
          </p:cNvSpPr>
          <p:nvPr/>
        </p:nvSpPr>
        <p:spPr bwMode="auto">
          <a:xfrm flipH="1">
            <a:off x="1511300" y="1917700"/>
            <a:ext cx="431800" cy="4445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72" name="Line 28"/>
          <p:cNvSpPr>
            <a:spLocks noChangeShapeType="1"/>
          </p:cNvSpPr>
          <p:nvPr/>
        </p:nvSpPr>
        <p:spPr bwMode="auto">
          <a:xfrm flipH="1" flipV="1">
            <a:off x="1993900" y="1841500"/>
            <a:ext cx="1016000" cy="127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73" name="Text Box 29"/>
          <p:cNvSpPr txBox="1">
            <a:spLocks noChangeArrowheads="1"/>
          </p:cNvSpPr>
          <p:nvPr/>
        </p:nvSpPr>
        <p:spPr bwMode="auto">
          <a:xfrm>
            <a:off x="1393825" y="2495550"/>
            <a:ext cx="35083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A</a:t>
            </a:r>
            <a:endParaRPr lang="en-US" sz="2400">
              <a:latin typeface="Times" charset="0"/>
            </a:endParaRPr>
          </a:p>
        </p:txBody>
      </p:sp>
      <p:sp>
        <p:nvSpPr>
          <p:cNvPr id="134174" name="Text Box 30"/>
          <p:cNvSpPr txBox="1">
            <a:spLocks noChangeArrowheads="1"/>
          </p:cNvSpPr>
          <p:nvPr/>
        </p:nvSpPr>
        <p:spPr bwMode="auto">
          <a:xfrm>
            <a:off x="2727325" y="2647950"/>
            <a:ext cx="328613"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B</a:t>
            </a:r>
            <a:endParaRPr lang="en-US" sz="2400">
              <a:latin typeface="Times" charset="0"/>
            </a:endParaRPr>
          </a:p>
        </p:txBody>
      </p:sp>
      <p:sp>
        <p:nvSpPr>
          <p:cNvPr id="134175" name="Text Box 31"/>
          <p:cNvSpPr txBox="1">
            <a:spLocks noChangeArrowheads="1"/>
          </p:cNvSpPr>
          <p:nvPr/>
        </p:nvSpPr>
        <p:spPr bwMode="auto">
          <a:xfrm>
            <a:off x="2143125" y="2266950"/>
            <a:ext cx="322263"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C</a:t>
            </a:r>
            <a:endParaRPr lang="en-US" sz="2400">
              <a:latin typeface="Times" charset="0"/>
            </a:endParaRPr>
          </a:p>
        </p:txBody>
      </p:sp>
      <p:sp>
        <p:nvSpPr>
          <p:cNvPr id="134176" name="Text Box 32"/>
          <p:cNvSpPr txBox="1">
            <a:spLocks noChangeArrowheads="1"/>
          </p:cNvSpPr>
          <p:nvPr/>
        </p:nvSpPr>
        <p:spPr bwMode="auto">
          <a:xfrm>
            <a:off x="1863725" y="1428750"/>
            <a:ext cx="3492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D</a:t>
            </a:r>
            <a:endParaRPr lang="en-US" sz="2400">
              <a:latin typeface="Times" charset="0"/>
            </a:endParaRPr>
          </a:p>
        </p:txBody>
      </p:sp>
      <p:sp>
        <p:nvSpPr>
          <p:cNvPr id="134177" name="Text Box 33"/>
          <p:cNvSpPr txBox="1">
            <a:spLocks noChangeArrowheads="1"/>
          </p:cNvSpPr>
          <p:nvPr/>
        </p:nvSpPr>
        <p:spPr bwMode="auto">
          <a:xfrm>
            <a:off x="3121025" y="1670050"/>
            <a:ext cx="32702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E</a:t>
            </a:r>
            <a:endParaRPr lang="en-US" sz="2400">
              <a:latin typeface="Times" charset="0"/>
            </a:endParaRPr>
          </a:p>
        </p:txBody>
      </p:sp>
      <p:sp>
        <p:nvSpPr>
          <p:cNvPr id="134178" name="Text Box 34"/>
          <p:cNvSpPr txBox="1">
            <a:spLocks noChangeArrowheads="1"/>
          </p:cNvSpPr>
          <p:nvPr/>
        </p:nvSpPr>
        <p:spPr bwMode="auto">
          <a:xfrm>
            <a:off x="250825" y="3332163"/>
            <a:ext cx="3942105"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u="sng" dirty="0">
                <a:latin typeface="+mj-lt"/>
              </a:rPr>
              <a:t>Circuit Switching</a:t>
            </a:r>
            <a:r>
              <a:rPr lang="en-US" sz="2000" dirty="0">
                <a:latin typeface="+mj-lt"/>
              </a:rPr>
              <a:t>:</a:t>
            </a:r>
          </a:p>
          <a:p>
            <a:pPr>
              <a:buFontTx/>
              <a:buChar char="•"/>
            </a:pPr>
            <a:r>
              <a:rPr lang="en-US" sz="1800" dirty="0">
                <a:latin typeface="+mj-lt"/>
              </a:rPr>
              <a:t>Call request</a:t>
            </a:r>
          </a:p>
          <a:p>
            <a:pPr>
              <a:buFontTx/>
              <a:buChar char="•"/>
            </a:pPr>
            <a:r>
              <a:rPr lang="en-US" sz="1800" dirty="0">
                <a:latin typeface="+mj-lt"/>
              </a:rPr>
              <a:t>Reserve dedicated </a:t>
            </a:r>
            <a:r>
              <a:rPr lang="ja-JP" altLang="en-US" sz="1800" dirty="0">
                <a:latin typeface="+mj-lt"/>
              </a:rPr>
              <a:t>“</a:t>
            </a:r>
            <a:r>
              <a:rPr lang="en-US" sz="1800" dirty="0">
                <a:latin typeface="+mj-lt"/>
              </a:rPr>
              <a:t>circuit</a:t>
            </a:r>
            <a:r>
              <a:rPr lang="ja-JP" altLang="en-US" sz="1800" dirty="0">
                <a:latin typeface="+mj-lt"/>
              </a:rPr>
              <a:t>”</a:t>
            </a:r>
            <a:r>
              <a:rPr lang="en-US" sz="1800" dirty="0">
                <a:latin typeface="+mj-lt"/>
              </a:rPr>
              <a:t> in net</a:t>
            </a:r>
          </a:p>
          <a:p>
            <a:pPr>
              <a:buFontTx/>
              <a:buChar char="•"/>
            </a:pPr>
            <a:r>
              <a:rPr lang="en-US" sz="1800" dirty="0">
                <a:latin typeface="+mj-lt"/>
              </a:rPr>
              <a:t>Transfer information</a:t>
            </a:r>
          </a:p>
          <a:p>
            <a:pPr>
              <a:buFontTx/>
              <a:buChar char="•"/>
            </a:pPr>
            <a:r>
              <a:rPr lang="en-US" sz="1800" dirty="0">
                <a:latin typeface="+mj-lt"/>
              </a:rPr>
              <a:t>Disconnect circuit</a:t>
            </a:r>
          </a:p>
          <a:p>
            <a:r>
              <a:rPr lang="en-US" sz="1800" dirty="0">
                <a:latin typeface="+mj-lt"/>
              </a:rPr>
              <a:t>Low, constant delay in operation</a:t>
            </a:r>
          </a:p>
          <a:p>
            <a:r>
              <a:rPr lang="en-US" sz="1800" dirty="0">
                <a:latin typeface="+mj-lt"/>
              </a:rPr>
              <a:t>Traffic follows one path</a:t>
            </a:r>
          </a:p>
          <a:p>
            <a:r>
              <a:rPr lang="en-US" sz="1800" dirty="0">
                <a:latin typeface="+mj-lt"/>
              </a:rPr>
              <a:t>Potential waste of </a:t>
            </a:r>
          </a:p>
          <a:p>
            <a:r>
              <a:rPr lang="en-US" sz="1800" dirty="0">
                <a:latin typeface="+mj-lt"/>
              </a:rPr>
              <a:t>  idle allocated bandwidth</a:t>
            </a:r>
          </a:p>
        </p:txBody>
      </p:sp>
      <p:sp>
        <p:nvSpPr>
          <p:cNvPr id="134179" name="Line 35"/>
          <p:cNvSpPr>
            <a:spLocks noChangeShapeType="1"/>
          </p:cNvSpPr>
          <p:nvPr/>
        </p:nvSpPr>
        <p:spPr bwMode="auto">
          <a:xfrm flipH="1">
            <a:off x="952500" y="2438400"/>
            <a:ext cx="330200" cy="304800"/>
          </a:xfrm>
          <a:prstGeom prst="line">
            <a:avLst/>
          </a:prstGeom>
          <a:noFill/>
          <a:ln w="38100">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80" name="Line 36"/>
          <p:cNvSpPr>
            <a:spLocks noChangeShapeType="1"/>
          </p:cNvSpPr>
          <p:nvPr/>
        </p:nvSpPr>
        <p:spPr bwMode="auto">
          <a:xfrm flipH="1" flipV="1">
            <a:off x="2146300" y="1752600"/>
            <a:ext cx="685800" cy="12700"/>
          </a:xfrm>
          <a:prstGeom prst="line">
            <a:avLst/>
          </a:prstGeom>
          <a:noFill/>
          <a:ln w="38100">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81" name="Line 37"/>
          <p:cNvSpPr>
            <a:spLocks noChangeShapeType="1"/>
          </p:cNvSpPr>
          <p:nvPr/>
        </p:nvSpPr>
        <p:spPr bwMode="auto">
          <a:xfrm flipV="1">
            <a:off x="3213100" y="2032000"/>
            <a:ext cx="25400" cy="508000"/>
          </a:xfrm>
          <a:prstGeom prst="line">
            <a:avLst/>
          </a:prstGeom>
          <a:noFill/>
          <a:ln w="38100">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83" name="Line 39"/>
          <p:cNvSpPr>
            <a:spLocks noChangeShapeType="1"/>
          </p:cNvSpPr>
          <p:nvPr/>
        </p:nvSpPr>
        <p:spPr bwMode="auto">
          <a:xfrm flipH="1">
            <a:off x="1447800" y="1917700"/>
            <a:ext cx="330200" cy="304800"/>
          </a:xfrm>
          <a:prstGeom prst="line">
            <a:avLst/>
          </a:prstGeom>
          <a:noFill/>
          <a:ln w="38100">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214" name="Text Box 70"/>
          <p:cNvSpPr txBox="1">
            <a:spLocks noChangeArrowheads="1"/>
          </p:cNvSpPr>
          <p:nvPr/>
        </p:nvSpPr>
        <p:spPr bwMode="auto">
          <a:xfrm>
            <a:off x="4162425" y="3221038"/>
            <a:ext cx="4981575"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u="sng" dirty="0">
                <a:latin typeface="+mj-lt"/>
              </a:rPr>
              <a:t>Packet Switching </a:t>
            </a:r>
            <a:r>
              <a:rPr lang="en-US" sz="2000" dirty="0" smtClean="0">
                <a:latin typeface="+mj-lt"/>
              </a:rPr>
              <a:t>:</a:t>
            </a:r>
            <a:endParaRPr lang="en-US" sz="2000" dirty="0">
              <a:latin typeface="+mj-lt"/>
            </a:endParaRPr>
          </a:p>
          <a:p>
            <a:pPr>
              <a:buFontTx/>
              <a:buChar char="•"/>
            </a:pPr>
            <a:r>
              <a:rPr lang="en-US" sz="1800" dirty="0">
                <a:latin typeface="+mj-lt"/>
              </a:rPr>
              <a:t>Message chopped into packets</a:t>
            </a:r>
          </a:p>
          <a:p>
            <a:pPr>
              <a:buFontTx/>
              <a:buChar char="•"/>
            </a:pPr>
            <a:r>
              <a:rPr lang="en-US" sz="1800" dirty="0">
                <a:latin typeface="+mj-lt"/>
              </a:rPr>
              <a:t>Each node forwards packet towards destination, (dynamic routing, best effort)</a:t>
            </a:r>
          </a:p>
          <a:p>
            <a:pPr>
              <a:buFontTx/>
              <a:buChar char="•"/>
            </a:pPr>
            <a:r>
              <a:rPr lang="en-US" sz="1800" dirty="0">
                <a:latin typeface="+mj-lt"/>
              </a:rPr>
              <a:t>Destination reassembles, re-orders, delivers to host</a:t>
            </a:r>
          </a:p>
          <a:p>
            <a:pPr>
              <a:buFontTx/>
              <a:buChar char="•"/>
            </a:pPr>
            <a:r>
              <a:rPr lang="en-US" sz="1800" dirty="0">
                <a:latin typeface="+mj-lt"/>
              </a:rPr>
              <a:t>Deliver message to recipient</a:t>
            </a:r>
          </a:p>
          <a:p>
            <a:r>
              <a:rPr lang="en-US" sz="1800" dirty="0">
                <a:latin typeface="+mj-lt"/>
              </a:rPr>
              <a:t>No call setup; more flexible resource use</a:t>
            </a:r>
          </a:p>
          <a:p>
            <a:r>
              <a:rPr lang="en-US" sz="1800" dirty="0">
                <a:latin typeface="+mj-lt"/>
              </a:rPr>
              <a:t>Traffic may follow many paths, arrive out of order</a:t>
            </a:r>
          </a:p>
          <a:p>
            <a:r>
              <a:rPr lang="ja-JP" altLang="en-US" sz="1800" dirty="0">
                <a:latin typeface="+mj-lt"/>
              </a:rPr>
              <a:t>“</a:t>
            </a:r>
            <a:r>
              <a:rPr lang="en-US" sz="1800" dirty="0">
                <a:latin typeface="+mj-lt"/>
              </a:rPr>
              <a:t>Stateless</a:t>
            </a:r>
            <a:r>
              <a:rPr lang="ja-JP" altLang="en-US" sz="1800" dirty="0">
                <a:latin typeface="+mj-lt"/>
              </a:rPr>
              <a:t>”</a:t>
            </a:r>
            <a:r>
              <a:rPr lang="en-US" sz="1800" dirty="0">
                <a:latin typeface="+mj-lt"/>
              </a:rPr>
              <a:t> network</a:t>
            </a:r>
          </a:p>
        </p:txBody>
      </p:sp>
      <p:grpSp>
        <p:nvGrpSpPr>
          <p:cNvPr id="134233" name="Group 89"/>
          <p:cNvGrpSpPr>
            <a:grpSpLocks/>
          </p:cNvGrpSpPr>
          <p:nvPr/>
        </p:nvGrpSpPr>
        <p:grpSpPr bwMode="auto">
          <a:xfrm>
            <a:off x="4035425" y="946150"/>
            <a:ext cx="4719638" cy="2303463"/>
            <a:chOff x="2542" y="684"/>
            <a:chExt cx="2973" cy="1451"/>
          </a:xfrm>
        </p:grpSpPr>
        <p:sp>
          <p:nvSpPr>
            <p:cNvPr id="134182" name="Line 38"/>
            <p:cNvSpPr>
              <a:spLocks noChangeShapeType="1"/>
            </p:cNvSpPr>
            <p:nvPr/>
          </p:nvSpPr>
          <p:spPr bwMode="auto">
            <a:xfrm flipH="1" flipV="1">
              <a:off x="4968" y="1392"/>
              <a:ext cx="224" cy="200"/>
            </a:xfrm>
            <a:prstGeom prst="line">
              <a:avLst/>
            </a:prstGeom>
            <a:noFill/>
            <a:ln w="38100">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84" name="Oval 40"/>
            <p:cNvSpPr>
              <a:spLocks noChangeArrowheads="1"/>
            </p:cNvSpPr>
            <p:nvPr/>
          </p:nvSpPr>
          <p:spPr bwMode="auto">
            <a:xfrm>
              <a:off x="3840" y="1056"/>
              <a:ext cx="112" cy="11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85" name="Oval 41"/>
            <p:cNvSpPr>
              <a:spLocks noChangeArrowheads="1"/>
            </p:cNvSpPr>
            <p:nvPr/>
          </p:nvSpPr>
          <p:spPr bwMode="auto">
            <a:xfrm>
              <a:off x="3544" y="1432"/>
              <a:ext cx="112" cy="11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86" name="Oval 42"/>
            <p:cNvSpPr>
              <a:spLocks noChangeArrowheads="1"/>
            </p:cNvSpPr>
            <p:nvPr/>
          </p:nvSpPr>
          <p:spPr bwMode="auto">
            <a:xfrm>
              <a:off x="4104" y="1304"/>
              <a:ext cx="112" cy="11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87" name="Oval 43"/>
            <p:cNvSpPr>
              <a:spLocks noChangeArrowheads="1"/>
            </p:cNvSpPr>
            <p:nvPr/>
          </p:nvSpPr>
          <p:spPr bwMode="auto">
            <a:xfrm>
              <a:off x="4544" y="1056"/>
              <a:ext cx="112" cy="11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88" name="Oval 44"/>
            <p:cNvSpPr>
              <a:spLocks noChangeArrowheads="1"/>
            </p:cNvSpPr>
            <p:nvPr/>
          </p:nvSpPr>
          <p:spPr bwMode="auto">
            <a:xfrm>
              <a:off x="4552" y="1568"/>
              <a:ext cx="112" cy="112"/>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89" name="Text Box 45"/>
            <p:cNvSpPr txBox="1">
              <a:spLocks noChangeArrowheads="1"/>
            </p:cNvSpPr>
            <p:nvPr/>
          </p:nvSpPr>
          <p:spPr bwMode="auto">
            <a:xfrm>
              <a:off x="3150" y="1724"/>
              <a:ext cx="189" cy="26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1</a:t>
              </a:r>
              <a:endParaRPr lang="en-US" sz="2400">
                <a:latin typeface="Times" charset="0"/>
              </a:endParaRPr>
            </a:p>
          </p:txBody>
        </p:sp>
        <p:sp>
          <p:nvSpPr>
            <p:cNvPr id="134190" name="Text Box 46"/>
            <p:cNvSpPr txBox="1">
              <a:spLocks noChangeArrowheads="1"/>
            </p:cNvSpPr>
            <p:nvPr/>
          </p:nvSpPr>
          <p:spPr bwMode="auto">
            <a:xfrm>
              <a:off x="4630" y="684"/>
              <a:ext cx="212" cy="26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2</a:t>
              </a:r>
              <a:endParaRPr lang="en-US" sz="2400">
                <a:latin typeface="Times" charset="0"/>
              </a:endParaRPr>
            </a:p>
          </p:txBody>
        </p:sp>
        <p:sp>
          <p:nvSpPr>
            <p:cNvPr id="134191" name="Text Box 47"/>
            <p:cNvSpPr txBox="1">
              <a:spLocks noChangeArrowheads="1"/>
            </p:cNvSpPr>
            <p:nvPr/>
          </p:nvSpPr>
          <p:spPr bwMode="auto">
            <a:xfrm>
              <a:off x="3438" y="708"/>
              <a:ext cx="212" cy="26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3</a:t>
              </a:r>
              <a:endParaRPr lang="en-US" sz="2400">
                <a:latin typeface="Times" charset="0"/>
              </a:endParaRPr>
            </a:p>
          </p:txBody>
        </p:sp>
        <p:sp>
          <p:nvSpPr>
            <p:cNvPr id="134192" name="Text Box 48"/>
            <p:cNvSpPr txBox="1">
              <a:spLocks noChangeArrowheads="1"/>
            </p:cNvSpPr>
            <p:nvPr/>
          </p:nvSpPr>
          <p:spPr bwMode="auto">
            <a:xfrm>
              <a:off x="4814" y="1868"/>
              <a:ext cx="212" cy="26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4</a:t>
              </a:r>
              <a:endParaRPr lang="en-US" sz="2400">
                <a:latin typeface="Times" charset="0"/>
              </a:endParaRPr>
            </a:p>
          </p:txBody>
        </p:sp>
        <p:sp>
          <p:nvSpPr>
            <p:cNvPr id="134193" name="Line 49"/>
            <p:cNvSpPr>
              <a:spLocks noChangeShapeType="1"/>
            </p:cNvSpPr>
            <p:nvPr/>
          </p:nvSpPr>
          <p:spPr bwMode="auto">
            <a:xfrm flipV="1">
              <a:off x="3648" y="1392"/>
              <a:ext cx="464" cy="10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94" name="Line 50"/>
            <p:cNvSpPr>
              <a:spLocks noChangeShapeType="1"/>
            </p:cNvSpPr>
            <p:nvPr/>
          </p:nvSpPr>
          <p:spPr bwMode="auto">
            <a:xfrm flipV="1">
              <a:off x="4200" y="1144"/>
              <a:ext cx="352"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95" name="Line 51"/>
            <p:cNvSpPr>
              <a:spLocks noChangeShapeType="1"/>
            </p:cNvSpPr>
            <p:nvPr/>
          </p:nvSpPr>
          <p:spPr bwMode="auto">
            <a:xfrm flipV="1">
              <a:off x="4600" y="1176"/>
              <a:ext cx="16" cy="4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96" name="Line 52"/>
            <p:cNvSpPr>
              <a:spLocks noChangeShapeType="1"/>
            </p:cNvSpPr>
            <p:nvPr/>
          </p:nvSpPr>
          <p:spPr bwMode="auto">
            <a:xfrm flipH="1" flipV="1">
              <a:off x="3936" y="1144"/>
              <a:ext cx="224"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97" name="Line 53"/>
            <p:cNvSpPr>
              <a:spLocks noChangeShapeType="1"/>
            </p:cNvSpPr>
            <p:nvPr/>
          </p:nvSpPr>
          <p:spPr bwMode="auto">
            <a:xfrm flipH="1" flipV="1">
              <a:off x="4624" y="1648"/>
              <a:ext cx="224"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98" name="Line 54"/>
            <p:cNvSpPr>
              <a:spLocks noChangeShapeType="1"/>
            </p:cNvSpPr>
            <p:nvPr/>
          </p:nvSpPr>
          <p:spPr bwMode="auto">
            <a:xfrm flipH="1" flipV="1">
              <a:off x="3648" y="864"/>
              <a:ext cx="224"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199" name="Line 55"/>
            <p:cNvSpPr>
              <a:spLocks noChangeShapeType="1"/>
            </p:cNvSpPr>
            <p:nvPr/>
          </p:nvSpPr>
          <p:spPr bwMode="auto">
            <a:xfrm flipH="1">
              <a:off x="3336" y="1512"/>
              <a:ext cx="264" cy="22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200" name="Line 56"/>
            <p:cNvSpPr>
              <a:spLocks noChangeShapeType="1"/>
            </p:cNvSpPr>
            <p:nvPr/>
          </p:nvSpPr>
          <p:spPr bwMode="auto">
            <a:xfrm flipV="1">
              <a:off x="4592" y="944"/>
              <a:ext cx="120" cy="17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201" name="Line 57"/>
            <p:cNvSpPr>
              <a:spLocks noChangeShapeType="1"/>
            </p:cNvSpPr>
            <p:nvPr/>
          </p:nvSpPr>
          <p:spPr bwMode="auto">
            <a:xfrm>
              <a:off x="4168" y="1376"/>
              <a:ext cx="440" cy="24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202" name="Line 58"/>
            <p:cNvSpPr>
              <a:spLocks noChangeShapeType="1"/>
            </p:cNvSpPr>
            <p:nvPr/>
          </p:nvSpPr>
          <p:spPr bwMode="auto">
            <a:xfrm flipH="1">
              <a:off x="3632" y="1152"/>
              <a:ext cx="272" cy="2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203" name="Line 59"/>
            <p:cNvSpPr>
              <a:spLocks noChangeShapeType="1"/>
            </p:cNvSpPr>
            <p:nvPr/>
          </p:nvSpPr>
          <p:spPr bwMode="auto">
            <a:xfrm flipH="1" flipV="1">
              <a:off x="3936" y="1104"/>
              <a:ext cx="640" cy="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204" name="Text Box 60"/>
            <p:cNvSpPr txBox="1">
              <a:spLocks noChangeArrowheads="1"/>
            </p:cNvSpPr>
            <p:nvPr/>
          </p:nvSpPr>
          <p:spPr bwMode="auto">
            <a:xfrm>
              <a:off x="3558" y="1516"/>
              <a:ext cx="221"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A</a:t>
              </a:r>
              <a:endParaRPr lang="en-US" sz="2400"/>
            </a:p>
          </p:txBody>
        </p:sp>
        <p:sp>
          <p:nvSpPr>
            <p:cNvPr id="134205" name="Text Box 61"/>
            <p:cNvSpPr txBox="1">
              <a:spLocks noChangeArrowheads="1"/>
            </p:cNvSpPr>
            <p:nvPr/>
          </p:nvSpPr>
          <p:spPr bwMode="auto">
            <a:xfrm>
              <a:off x="4398" y="1612"/>
              <a:ext cx="207"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B</a:t>
              </a:r>
              <a:endParaRPr lang="en-US" sz="2400">
                <a:latin typeface="Times" charset="0"/>
              </a:endParaRPr>
            </a:p>
          </p:txBody>
        </p:sp>
        <p:sp>
          <p:nvSpPr>
            <p:cNvPr id="134206" name="Text Box 62"/>
            <p:cNvSpPr txBox="1">
              <a:spLocks noChangeArrowheads="1"/>
            </p:cNvSpPr>
            <p:nvPr/>
          </p:nvSpPr>
          <p:spPr bwMode="auto">
            <a:xfrm>
              <a:off x="4030" y="1372"/>
              <a:ext cx="203"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C</a:t>
              </a:r>
              <a:endParaRPr lang="en-US" sz="2400">
                <a:latin typeface="Times" charset="0"/>
              </a:endParaRPr>
            </a:p>
          </p:txBody>
        </p:sp>
        <p:sp>
          <p:nvSpPr>
            <p:cNvPr id="134207" name="Text Box 63"/>
            <p:cNvSpPr txBox="1">
              <a:spLocks noChangeArrowheads="1"/>
            </p:cNvSpPr>
            <p:nvPr/>
          </p:nvSpPr>
          <p:spPr bwMode="auto">
            <a:xfrm>
              <a:off x="3854" y="844"/>
              <a:ext cx="220"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D</a:t>
              </a:r>
              <a:endParaRPr lang="en-US" sz="2400">
                <a:latin typeface="Times" charset="0"/>
              </a:endParaRPr>
            </a:p>
          </p:txBody>
        </p:sp>
        <p:sp>
          <p:nvSpPr>
            <p:cNvPr id="134208" name="Text Box 64"/>
            <p:cNvSpPr txBox="1">
              <a:spLocks noChangeArrowheads="1"/>
            </p:cNvSpPr>
            <p:nvPr/>
          </p:nvSpPr>
          <p:spPr bwMode="auto">
            <a:xfrm>
              <a:off x="4646" y="996"/>
              <a:ext cx="206"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E</a:t>
              </a:r>
              <a:endParaRPr lang="en-US" sz="2400">
                <a:latin typeface="Times" charset="0"/>
              </a:endParaRPr>
            </a:p>
          </p:txBody>
        </p:sp>
        <p:sp>
          <p:nvSpPr>
            <p:cNvPr id="134218" name="Text Box 74"/>
            <p:cNvSpPr txBox="1">
              <a:spLocks noChangeArrowheads="1"/>
            </p:cNvSpPr>
            <p:nvPr/>
          </p:nvSpPr>
          <p:spPr bwMode="auto">
            <a:xfrm>
              <a:off x="2542" y="1612"/>
              <a:ext cx="557"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800">
                  <a:latin typeface="Arial"/>
                </a:rPr>
                <a:t>“</a:t>
              </a:r>
              <a:r>
                <a:rPr lang="en-US" sz="1800">
                  <a:latin typeface="Baskerville Old Face" charset="0"/>
                </a:rPr>
                <a:t>Hello</a:t>
              </a:r>
              <a:r>
                <a:rPr lang="ja-JP" altLang="en-US" sz="1800">
                  <a:latin typeface="Arial"/>
                </a:rPr>
                <a:t>”</a:t>
              </a:r>
              <a:endParaRPr lang="en-US" sz="2400">
                <a:latin typeface="Times" charset="0"/>
              </a:endParaRPr>
            </a:p>
          </p:txBody>
        </p:sp>
        <p:sp>
          <p:nvSpPr>
            <p:cNvPr id="134219" name="Text Box 75"/>
            <p:cNvSpPr txBox="1">
              <a:spLocks noChangeArrowheads="1"/>
            </p:cNvSpPr>
            <p:nvPr/>
          </p:nvSpPr>
          <p:spPr bwMode="auto">
            <a:xfrm>
              <a:off x="4702" y="1561"/>
              <a:ext cx="23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Baskerville Old Face" charset="0"/>
                </a:rPr>
                <a:t>H</a:t>
              </a:r>
              <a:endParaRPr lang="en-US" sz="2400">
                <a:latin typeface="Times" charset="0"/>
              </a:endParaRPr>
            </a:p>
          </p:txBody>
        </p:sp>
        <p:sp>
          <p:nvSpPr>
            <p:cNvPr id="134220" name="Text Box 76"/>
            <p:cNvSpPr txBox="1">
              <a:spLocks noChangeArrowheads="1"/>
            </p:cNvSpPr>
            <p:nvPr/>
          </p:nvSpPr>
          <p:spPr bwMode="auto">
            <a:xfrm>
              <a:off x="4238" y="1473"/>
              <a:ext cx="1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latin typeface="Baskerville Old Face" charset="0"/>
                </a:rPr>
                <a:t>e</a:t>
              </a:r>
              <a:endParaRPr lang="en-US" sz="2400">
                <a:latin typeface="Times" charset="0"/>
              </a:endParaRPr>
            </a:p>
          </p:txBody>
        </p:sp>
        <p:sp>
          <p:nvSpPr>
            <p:cNvPr id="134221" name="Text Box 77"/>
            <p:cNvSpPr txBox="1">
              <a:spLocks noChangeArrowheads="1"/>
            </p:cNvSpPr>
            <p:nvPr/>
          </p:nvSpPr>
          <p:spPr bwMode="auto">
            <a:xfrm>
              <a:off x="3582" y="1105"/>
              <a:ext cx="15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Baskerville Old Face" charset="0"/>
                </a:rPr>
                <a:t>l</a:t>
              </a:r>
              <a:endParaRPr lang="en-US" sz="2400">
                <a:latin typeface="Times" charset="0"/>
              </a:endParaRPr>
            </a:p>
          </p:txBody>
        </p:sp>
        <p:sp>
          <p:nvSpPr>
            <p:cNvPr id="134222" name="Text Box 78"/>
            <p:cNvSpPr txBox="1">
              <a:spLocks noChangeArrowheads="1"/>
            </p:cNvSpPr>
            <p:nvPr/>
          </p:nvSpPr>
          <p:spPr bwMode="auto">
            <a:xfrm>
              <a:off x="4638" y="1257"/>
              <a:ext cx="15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Baskerville Old Face" charset="0"/>
                </a:rPr>
                <a:t>l</a:t>
              </a:r>
              <a:endParaRPr lang="en-US" sz="2400">
                <a:latin typeface="Times" charset="0"/>
              </a:endParaRPr>
            </a:p>
          </p:txBody>
        </p:sp>
        <p:sp>
          <p:nvSpPr>
            <p:cNvPr id="134223" name="Text Box 79"/>
            <p:cNvSpPr txBox="1">
              <a:spLocks noChangeArrowheads="1"/>
            </p:cNvSpPr>
            <p:nvPr/>
          </p:nvSpPr>
          <p:spPr bwMode="auto">
            <a:xfrm>
              <a:off x="3302" y="1449"/>
              <a:ext cx="19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Baskerville Old Face" charset="0"/>
                </a:rPr>
                <a:t>o</a:t>
              </a:r>
              <a:endParaRPr lang="en-US" sz="2400">
                <a:latin typeface="Times" charset="0"/>
              </a:endParaRPr>
            </a:p>
          </p:txBody>
        </p:sp>
        <p:sp>
          <p:nvSpPr>
            <p:cNvPr id="134224" name="Oval 80"/>
            <p:cNvSpPr>
              <a:spLocks noChangeArrowheads="1"/>
            </p:cNvSpPr>
            <p:nvPr/>
          </p:nvSpPr>
          <p:spPr bwMode="auto">
            <a:xfrm>
              <a:off x="4712" y="1568"/>
              <a:ext cx="200" cy="20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225" name="Oval 81"/>
            <p:cNvSpPr>
              <a:spLocks noChangeArrowheads="1"/>
            </p:cNvSpPr>
            <p:nvPr/>
          </p:nvSpPr>
          <p:spPr bwMode="auto">
            <a:xfrm>
              <a:off x="4608" y="1272"/>
              <a:ext cx="200" cy="20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226" name="Oval 82"/>
            <p:cNvSpPr>
              <a:spLocks noChangeArrowheads="1"/>
            </p:cNvSpPr>
            <p:nvPr/>
          </p:nvSpPr>
          <p:spPr bwMode="auto">
            <a:xfrm>
              <a:off x="4224" y="1496"/>
              <a:ext cx="200" cy="20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227" name="Oval 83"/>
            <p:cNvSpPr>
              <a:spLocks noChangeArrowheads="1"/>
            </p:cNvSpPr>
            <p:nvPr/>
          </p:nvSpPr>
          <p:spPr bwMode="auto">
            <a:xfrm>
              <a:off x="3560" y="1112"/>
              <a:ext cx="200" cy="20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228" name="Oval 84"/>
            <p:cNvSpPr>
              <a:spLocks noChangeArrowheads="1"/>
            </p:cNvSpPr>
            <p:nvPr/>
          </p:nvSpPr>
          <p:spPr bwMode="auto">
            <a:xfrm>
              <a:off x="3280" y="1464"/>
              <a:ext cx="200" cy="208"/>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4230" name="Text Box 86"/>
            <p:cNvSpPr txBox="1">
              <a:spLocks noChangeArrowheads="1"/>
            </p:cNvSpPr>
            <p:nvPr/>
          </p:nvSpPr>
          <p:spPr bwMode="auto">
            <a:xfrm>
              <a:off x="4958" y="1564"/>
              <a:ext cx="557"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800">
                  <a:latin typeface="Arial"/>
                </a:rPr>
                <a:t>“</a:t>
              </a:r>
              <a:r>
                <a:rPr lang="en-US" sz="1800">
                  <a:latin typeface="Baskerville Old Face" charset="0"/>
                </a:rPr>
                <a:t>Hlelo</a:t>
              </a:r>
              <a:r>
                <a:rPr lang="ja-JP" altLang="en-US" sz="1800">
                  <a:latin typeface="Arial"/>
                </a:rPr>
                <a:t>”</a:t>
              </a:r>
              <a:endParaRPr lang="en-US" sz="2400">
                <a:latin typeface="Times" charset="0"/>
              </a:endParaRPr>
            </a:p>
          </p:txBody>
        </p:sp>
        <p:sp>
          <p:nvSpPr>
            <p:cNvPr id="134231" name="Line 87"/>
            <p:cNvSpPr>
              <a:spLocks noChangeShapeType="1"/>
            </p:cNvSpPr>
            <p:nvPr/>
          </p:nvSpPr>
          <p:spPr bwMode="auto">
            <a:xfrm flipH="1">
              <a:off x="3043" y="1430"/>
              <a:ext cx="208" cy="192"/>
            </a:xfrm>
            <a:prstGeom prst="line">
              <a:avLst/>
            </a:prstGeom>
            <a:noFill/>
            <a:ln w="38100">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134232" name="Line 88"/>
          <p:cNvSpPr>
            <a:spLocks noChangeShapeType="1"/>
          </p:cNvSpPr>
          <p:nvPr/>
        </p:nvSpPr>
        <p:spPr bwMode="auto">
          <a:xfrm flipH="1" flipV="1">
            <a:off x="3416300" y="2819400"/>
            <a:ext cx="355600" cy="317500"/>
          </a:xfrm>
          <a:prstGeom prst="line">
            <a:avLst/>
          </a:prstGeom>
          <a:noFill/>
          <a:ln w="38100">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0338700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54000"/>
            <a:ext cx="7772400" cy="1143000"/>
          </a:xfrm>
        </p:spPr>
        <p:txBody>
          <a:bodyPr/>
          <a:lstStyle/>
          <a:p>
            <a:r>
              <a:rPr lang="en-US" dirty="0" smtClean="0"/>
              <a:t>Wiretapping a packet-switched phone call</a:t>
            </a:r>
            <a:endParaRPr lang="en-US" dirty="0"/>
          </a:p>
        </p:txBody>
      </p:sp>
      <p:sp>
        <p:nvSpPr>
          <p:cNvPr id="3" name="Content Placeholder 2"/>
          <p:cNvSpPr>
            <a:spLocks noGrp="1"/>
          </p:cNvSpPr>
          <p:nvPr>
            <p:ph idx="1"/>
          </p:nvPr>
        </p:nvSpPr>
        <p:spPr>
          <a:xfrm>
            <a:off x="685800" y="1714500"/>
            <a:ext cx="7772400" cy="4114800"/>
          </a:xfrm>
        </p:spPr>
        <p:txBody>
          <a:bodyPr/>
          <a:lstStyle/>
          <a:p>
            <a:r>
              <a:rPr lang="en-US" sz="2400" dirty="0" smtClean="0"/>
              <a:t>Need a way to collect all of the packets and reassemble them</a:t>
            </a:r>
          </a:p>
          <a:p>
            <a:r>
              <a:rPr lang="en-US" sz="2400" dirty="0" smtClean="0"/>
              <a:t>What if it’s a cellphone you want to monitor? May enter the network from many different endpoints</a:t>
            </a:r>
          </a:p>
          <a:p>
            <a:pPr lvl="1"/>
            <a:r>
              <a:rPr lang="en-US" sz="2400" dirty="0" smtClean="0"/>
              <a:t>But cellphones identify themselves to the network and also provide valuable location data</a:t>
            </a:r>
          </a:p>
          <a:p>
            <a:r>
              <a:rPr lang="en-US" sz="2400" dirty="0" smtClean="0"/>
              <a:t>Wiretapping may mean monitoring all the packets and just selecting those that satisfy legal warrant</a:t>
            </a:r>
          </a:p>
          <a:p>
            <a:endParaRPr lang="en-US" dirty="0" smtClean="0"/>
          </a:p>
          <a:p>
            <a:endParaRPr lang="en-US" dirty="0" smtClean="0"/>
          </a:p>
          <a:p>
            <a:endParaRPr lang="en-US" dirty="0"/>
          </a:p>
        </p:txBody>
      </p:sp>
    </p:spTree>
    <p:extLst>
      <p:ext uri="{BB962C8B-B14F-4D97-AF65-F5344CB8AC3E}">
        <p14:creationId xmlns:p14="http://schemas.microsoft.com/office/powerpoint/2010/main" val="32883738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17900" y="114300"/>
            <a:ext cx="6629400" cy="6629400"/>
          </a:xfrm>
          <a:prstGeom prst="rect">
            <a:avLst/>
          </a:prstGeom>
        </p:spPr>
      </p:pic>
      <p:sp>
        <p:nvSpPr>
          <p:cNvPr id="2" name="Title 1"/>
          <p:cNvSpPr>
            <a:spLocks noGrp="1"/>
          </p:cNvSpPr>
          <p:nvPr>
            <p:ph type="title"/>
          </p:nvPr>
        </p:nvSpPr>
        <p:spPr>
          <a:xfrm>
            <a:off x="0" y="0"/>
            <a:ext cx="6845300" cy="1143000"/>
          </a:xfrm>
        </p:spPr>
        <p:txBody>
          <a:bodyPr/>
          <a:lstStyle/>
          <a:p>
            <a:r>
              <a:rPr lang="en-US" dirty="0" smtClean="0"/>
              <a:t>Writs of Assistance, 1760s</a:t>
            </a:r>
            <a:endParaRPr lang="en-US" dirty="0"/>
          </a:p>
        </p:txBody>
      </p:sp>
      <p:sp>
        <p:nvSpPr>
          <p:cNvPr id="3" name="Content Placeholder 2"/>
          <p:cNvSpPr>
            <a:spLocks noGrp="1"/>
          </p:cNvSpPr>
          <p:nvPr>
            <p:ph idx="1"/>
          </p:nvPr>
        </p:nvSpPr>
        <p:spPr>
          <a:xfrm>
            <a:off x="0" y="1117600"/>
            <a:ext cx="4775200" cy="4724400"/>
          </a:xfrm>
        </p:spPr>
        <p:txBody>
          <a:bodyPr/>
          <a:lstStyle/>
          <a:p>
            <a:r>
              <a:rPr lang="en-US" sz="2000" dirty="0" smtClean="0"/>
              <a:t>Smuggling was common in British American colonies in this period</a:t>
            </a:r>
          </a:p>
          <a:p>
            <a:r>
              <a:rPr lang="en-US" sz="2000" dirty="0" smtClean="0"/>
              <a:t>Crown issued “writs of assistance” that authorized customs inspectors to search nearly anything (ship, property, household) without any further justification </a:t>
            </a:r>
          </a:p>
          <a:p>
            <a:r>
              <a:rPr lang="en-US" sz="2000" dirty="0" smtClean="0"/>
              <a:t>Widely unpopular and fueled the Revolutionary War</a:t>
            </a:r>
          </a:p>
          <a:p>
            <a:r>
              <a:rPr lang="en-US" sz="2000" dirty="0" smtClean="0"/>
              <a:t>This is an image of one such writ </a:t>
            </a:r>
            <a:r>
              <a:rPr lang="en-US" sz="2000" dirty="0" smtClean="0">
                <a:sym typeface="Wingdings"/>
              </a:rPr>
              <a:t></a:t>
            </a:r>
          </a:p>
          <a:p>
            <a:endParaRPr lang="en-US" sz="2000" dirty="0" smtClean="0"/>
          </a:p>
          <a:p>
            <a:endParaRPr lang="en-US" dirty="0"/>
          </a:p>
        </p:txBody>
      </p:sp>
    </p:spTree>
    <p:extLst>
      <p:ext uri="{BB962C8B-B14F-4D97-AF65-F5344CB8AC3E}">
        <p14:creationId xmlns:p14="http://schemas.microsoft.com/office/powerpoint/2010/main" val="197551747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5900"/>
            <a:ext cx="7772400" cy="444500"/>
          </a:xfrm>
        </p:spPr>
        <p:txBody>
          <a:bodyPr/>
          <a:lstStyle/>
          <a:p>
            <a:r>
              <a:rPr lang="en-US" dirty="0" smtClean="0"/>
              <a:t>Text of a Writ of Assistance, 1762</a:t>
            </a:r>
            <a:endParaRPr lang="en-US" dirty="0"/>
          </a:p>
        </p:txBody>
      </p:sp>
      <p:sp>
        <p:nvSpPr>
          <p:cNvPr id="3" name="Content Placeholder 2"/>
          <p:cNvSpPr>
            <a:spLocks noGrp="1"/>
          </p:cNvSpPr>
          <p:nvPr>
            <p:ph idx="1"/>
          </p:nvPr>
        </p:nvSpPr>
        <p:spPr>
          <a:xfrm>
            <a:off x="558800" y="876300"/>
            <a:ext cx="7937500" cy="5549900"/>
          </a:xfrm>
        </p:spPr>
        <p:txBody>
          <a:bodyPr/>
          <a:lstStyle/>
          <a:p>
            <a:pPr marL="0" indent="0">
              <a:buNone/>
            </a:pPr>
            <a:r>
              <a:rPr lang="en-US" dirty="0"/>
              <a:t>"To All People to Whom These Presents shall come, Know Ye that I the Surveyor General of his </a:t>
            </a:r>
            <a:r>
              <a:rPr lang="en-US" dirty="0" err="1"/>
              <a:t>Majestys</a:t>
            </a:r>
            <a:r>
              <a:rPr lang="en-US" dirty="0"/>
              <a:t> Customs, in the Northern District of America, by Virtue of the Power, and Authority to Me Given Do hereby appoint Mr. Woodward Abraham A Waiter in his </a:t>
            </a:r>
            <a:r>
              <a:rPr lang="en-US" dirty="0" err="1"/>
              <a:t>Majestys</a:t>
            </a:r>
            <a:r>
              <a:rPr lang="en-US" dirty="0"/>
              <a:t> Customs, to Reside at Marblehead in the district of Salem in New-England, and </a:t>
            </a:r>
            <a:endParaRPr lang="en-US" dirty="0" smtClean="0"/>
          </a:p>
          <a:p>
            <a:pPr marL="0" indent="0">
              <a:buNone/>
            </a:pPr>
            <a:r>
              <a:rPr lang="en-US" dirty="0" smtClean="0">
                <a:solidFill>
                  <a:srgbClr val="FF0000"/>
                </a:solidFill>
              </a:rPr>
              <a:t>By </a:t>
            </a:r>
            <a:r>
              <a:rPr lang="en-US" dirty="0">
                <a:solidFill>
                  <a:srgbClr val="FF0000"/>
                </a:solidFill>
              </a:rPr>
              <a:t>Virtue of these Presents, He hath Power to Enter into Any Ship, Bottom, Boat, or Any Other </a:t>
            </a:r>
            <a:r>
              <a:rPr lang="en-US" dirty="0" err="1">
                <a:solidFill>
                  <a:srgbClr val="FF0000"/>
                </a:solidFill>
              </a:rPr>
              <a:t>Vessell</a:t>
            </a:r>
            <a:r>
              <a:rPr lang="en-US" dirty="0">
                <a:solidFill>
                  <a:srgbClr val="FF0000"/>
                </a:solidFill>
              </a:rPr>
              <a:t>, as also into Any Shop, House, Warehouse, </a:t>
            </a:r>
            <a:r>
              <a:rPr lang="en-US" dirty="0" err="1">
                <a:solidFill>
                  <a:srgbClr val="FF0000"/>
                </a:solidFill>
              </a:rPr>
              <a:t>Hostry</a:t>
            </a:r>
            <a:r>
              <a:rPr lang="en-US" dirty="0">
                <a:solidFill>
                  <a:srgbClr val="FF0000"/>
                </a:solidFill>
              </a:rPr>
              <a:t>, or Any Other Place whatsoever, to make diligent Search into Any Trunk, Chest, Pack, Case, Truss, or Any other </a:t>
            </a:r>
            <a:r>
              <a:rPr lang="en-US" dirty="0" err="1">
                <a:solidFill>
                  <a:srgbClr val="FF0000"/>
                </a:solidFill>
              </a:rPr>
              <a:t>Parcell</a:t>
            </a:r>
            <a:r>
              <a:rPr lang="en-US" dirty="0">
                <a:solidFill>
                  <a:srgbClr val="FF0000"/>
                </a:solidFill>
              </a:rPr>
              <a:t> or Package whatsoever, for Any Goods, Wines, or Merchandize Prohibited to be Imported, or Exported, or whereof the Customs or Other </a:t>
            </a:r>
            <a:r>
              <a:rPr lang="en-US" dirty="0" err="1">
                <a:solidFill>
                  <a:srgbClr val="FF0000"/>
                </a:solidFill>
              </a:rPr>
              <a:t>Dutys</a:t>
            </a:r>
            <a:r>
              <a:rPr lang="en-US" dirty="0">
                <a:solidFill>
                  <a:srgbClr val="FF0000"/>
                </a:solidFill>
              </a:rPr>
              <a:t> have not been Duly paid and the Same to Seize (in my Behalf) to his </a:t>
            </a:r>
            <a:r>
              <a:rPr lang="en-US" dirty="0" err="1">
                <a:solidFill>
                  <a:srgbClr val="FF0000"/>
                </a:solidFill>
              </a:rPr>
              <a:t>Majestys</a:t>
            </a:r>
            <a:r>
              <a:rPr lang="en-US" dirty="0">
                <a:solidFill>
                  <a:srgbClr val="FF0000"/>
                </a:solidFill>
              </a:rPr>
              <a:t> Use</a:t>
            </a:r>
            <a:r>
              <a:rPr lang="en-US" dirty="0" smtClean="0">
                <a:solidFill>
                  <a:srgbClr val="FF0000"/>
                </a:solidFill>
              </a:rPr>
              <a:t>, </a:t>
            </a:r>
          </a:p>
          <a:p>
            <a:pPr marL="0" indent="0">
              <a:buNone/>
            </a:pPr>
            <a:r>
              <a:rPr lang="en-US" dirty="0" smtClean="0"/>
              <a:t>and </a:t>
            </a:r>
            <a:r>
              <a:rPr lang="en-US" dirty="0"/>
              <a:t>also to put in Execution all other [of] the </a:t>
            </a:r>
            <a:r>
              <a:rPr lang="en-US" dirty="0" err="1"/>
              <a:t>Lawfull</a:t>
            </a:r>
            <a:r>
              <a:rPr lang="en-US" dirty="0"/>
              <a:t> Powers and Authority for Discharging the Trust Reposed in Him as a Waiter, In All things proceeding as the Law Directs, Hereby praying and Requiring All Officers, Both Civil and Military in the Province to be Aiding and Assisting to Him, the Said Woodward Abraham in all things as </a:t>
            </a:r>
            <a:r>
              <a:rPr lang="en-US" dirty="0" err="1"/>
              <a:t>Becometh</a:t>
            </a:r>
            <a:r>
              <a:rPr lang="en-US" dirty="0"/>
              <a:t>."</a:t>
            </a:r>
          </a:p>
        </p:txBody>
      </p:sp>
    </p:spTree>
    <p:extLst>
      <p:ext uri="{BB962C8B-B14F-4D97-AF65-F5344CB8AC3E}">
        <p14:creationId xmlns:p14="http://schemas.microsoft.com/office/powerpoint/2010/main" val="29123739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0"/>
            <a:ext cx="7772400" cy="825500"/>
          </a:xfrm>
        </p:spPr>
        <p:txBody>
          <a:bodyPr/>
          <a:lstStyle/>
          <a:p>
            <a:r>
              <a:rPr lang="en-US" dirty="0" smtClean="0"/>
              <a:t>Bill of Rights, Fourth Amendment, 1791</a:t>
            </a:r>
            <a:endParaRPr lang="en-US" dirty="0"/>
          </a:p>
        </p:txBody>
      </p:sp>
      <p:sp>
        <p:nvSpPr>
          <p:cNvPr id="3" name="Content Placeholder 2"/>
          <p:cNvSpPr>
            <a:spLocks noGrp="1"/>
          </p:cNvSpPr>
          <p:nvPr>
            <p:ph idx="1"/>
          </p:nvPr>
        </p:nvSpPr>
        <p:spPr>
          <a:xfrm>
            <a:off x="215900" y="736600"/>
            <a:ext cx="7848600" cy="5981700"/>
          </a:xfrm>
        </p:spPr>
        <p:txBody>
          <a:bodyPr/>
          <a:lstStyle/>
          <a:p>
            <a:pPr marL="0" indent="0">
              <a:buNone/>
            </a:pPr>
            <a:r>
              <a:rPr lang="en-US" dirty="0" smtClean="0"/>
              <a:t>What:</a:t>
            </a:r>
          </a:p>
          <a:p>
            <a:r>
              <a:rPr lang="en-US" dirty="0"/>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 </a:t>
            </a:r>
            <a:endParaRPr lang="en-US" dirty="0" smtClean="0"/>
          </a:p>
          <a:p>
            <a:pPr marL="0" indent="0">
              <a:buNone/>
            </a:pPr>
            <a:r>
              <a:rPr lang="en-US" dirty="0" smtClean="0"/>
              <a:t>Notice:</a:t>
            </a:r>
          </a:p>
          <a:p>
            <a:r>
              <a:rPr lang="en-US" dirty="0" smtClean="0"/>
              <a:t>“secure in their persons, houses, papers, and effects, against unreasonable searches and seizures”</a:t>
            </a:r>
          </a:p>
          <a:p>
            <a:r>
              <a:rPr lang="en-US" dirty="0" smtClean="0"/>
              <a:t>“no warrants shall issue, but upon probable cause”</a:t>
            </a:r>
          </a:p>
          <a:p>
            <a:endParaRPr lang="en-US" dirty="0"/>
          </a:p>
          <a:p>
            <a:r>
              <a:rPr lang="en-US" dirty="0" smtClean="0"/>
              <a:t>Long before the telegraph, telephone, computer</a:t>
            </a:r>
          </a:p>
          <a:p>
            <a:r>
              <a:rPr lang="en-US" dirty="0" smtClean="0"/>
              <a:t>Information was manifested on paper, parchment, etc.</a:t>
            </a:r>
          </a:p>
          <a:p>
            <a:endParaRPr lang="en-US" dirty="0"/>
          </a:p>
          <a:p>
            <a:r>
              <a:rPr lang="en-US" dirty="0" smtClean="0"/>
              <a:t>How would you interpret this for modern technology?</a:t>
            </a:r>
          </a:p>
          <a:p>
            <a:r>
              <a:rPr lang="en-US" dirty="0" smtClean="0"/>
              <a:t>What questions are important?</a:t>
            </a:r>
          </a:p>
          <a:p>
            <a:pPr lvl="1"/>
            <a:r>
              <a:rPr lang="en-US" dirty="0" smtClean="0"/>
              <a:t>3 minutes to confer</a:t>
            </a:r>
          </a:p>
          <a:p>
            <a:pPr lvl="1"/>
            <a:r>
              <a:rPr lang="en-US" dirty="0" smtClean="0"/>
              <a:t>Discuss</a:t>
            </a:r>
            <a:endParaRPr lang="en-US" dirty="0"/>
          </a:p>
        </p:txBody>
      </p:sp>
    </p:spTree>
    <p:extLst>
      <p:ext uri="{BB962C8B-B14F-4D97-AF65-F5344CB8AC3E}">
        <p14:creationId xmlns:p14="http://schemas.microsoft.com/office/powerpoint/2010/main" val="4663269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41300"/>
            <a:ext cx="7772400" cy="1143000"/>
          </a:xfrm>
        </p:spPr>
        <p:txBody>
          <a:bodyPr/>
          <a:lstStyle/>
          <a:p>
            <a:r>
              <a:rPr lang="en-US" dirty="0" smtClean="0"/>
              <a:t>Some questions to consider</a:t>
            </a:r>
            <a:endParaRPr lang="en-US" dirty="0"/>
          </a:p>
        </p:txBody>
      </p:sp>
      <p:sp>
        <p:nvSpPr>
          <p:cNvPr id="3" name="Content Placeholder 2"/>
          <p:cNvSpPr>
            <a:spLocks noGrp="1"/>
          </p:cNvSpPr>
          <p:nvPr>
            <p:ph idx="1"/>
          </p:nvPr>
        </p:nvSpPr>
        <p:spPr>
          <a:xfrm>
            <a:off x="711200" y="1244600"/>
            <a:ext cx="7772400" cy="4114800"/>
          </a:xfrm>
        </p:spPr>
        <p:txBody>
          <a:bodyPr/>
          <a:lstStyle/>
          <a:p>
            <a:r>
              <a:rPr lang="en-US" sz="2000" dirty="0" smtClean="0"/>
              <a:t>In the context of modern criminal investigation involving computers and telecommunications, </a:t>
            </a:r>
          </a:p>
          <a:p>
            <a:pPr lvl="1"/>
            <a:r>
              <a:rPr lang="en-US" sz="2000" dirty="0" smtClean="0"/>
              <a:t>What might be searched?</a:t>
            </a:r>
          </a:p>
          <a:p>
            <a:pPr lvl="1"/>
            <a:r>
              <a:rPr lang="en-US" sz="2000" dirty="0" smtClean="0"/>
              <a:t>What might be seized?</a:t>
            </a:r>
          </a:p>
          <a:p>
            <a:pPr lvl="1"/>
            <a:r>
              <a:rPr lang="en-US" sz="2000" dirty="0" smtClean="0"/>
              <a:t>How might a warrant be framed so as to be “</a:t>
            </a:r>
            <a:r>
              <a:rPr lang="en-US" sz="2000" dirty="0"/>
              <a:t>particularly describing the place to be searched, and the persons or things to be seized. </a:t>
            </a:r>
            <a:r>
              <a:rPr lang="en-US" sz="2000" dirty="0" smtClean="0"/>
              <a:t>“</a:t>
            </a:r>
            <a:endParaRPr lang="en-US" sz="2000" dirty="0"/>
          </a:p>
          <a:p>
            <a:pPr marL="457200" lvl="1" indent="0">
              <a:buNone/>
            </a:pPr>
            <a:endParaRPr lang="en-US" dirty="0" smtClean="0"/>
          </a:p>
          <a:p>
            <a:endParaRPr lang="en-US" dirty="0" smtClean="0"/>
          </a:p>
        </p:txBody>
      </p:sp>
    </p:spTree>
    <p:extLst>
      <p:ext uri="{BB962C8B-B14F-4D97-AF65-F5344CB8AC3E}">
        <p14:creationId xmlns:p14="http://schemas.microsoft.com/office/powerpoint/2010/main" val="35957015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Katz v. U.S., 1967</a:t>
            </a:r>
            <a:endParaRPr lang="en-US" dirty="0"/>
          </a:p>
        </p:txBody>
      </p:sp>
      <p:sp>
        <p:nvSpPr>
          <p:cNvPr id="3" name="Content Placeholder 2"/>
          <p:cNvSpPr>
            <a:spLocks noGrp="1"/>
          </p:cNvSpPr>
          <p:nvPr>
            <p:ph idx="1"/>
          </p:nvPr>
        </p:nvSpPr>
        <p:spPr/>
        <p:txBody>
          <a:bodyPr/>
          <a:lstStyle/>
          <a:p>
            <a:r>
              <a:rPr lang="en-US" dirty="0" smtClean="0"/>
              <a:t>Katz was a Los Angeles gambler who placed bets using a public pay phone</a:t>
            </a:r>
          </a:p>
          <a:p>
            <a:r>
              <a:rPr lang="en-US" dirty="0" smtClean="0"/>
              <a:t>Police installed a listening device on the outside of the phone booth, without a warrant, and evidence collected was used to convict him</a:t>
            </a:r>
          </a:p>
          <a:p>
            <a:r>
              <a:rPr lang="en-US" dirty="0" smtClean="0"/>
              <a:t>Supreme Court held that “the Fourth Amendment protects people, not places” </a:t>
            </a:r>
          </a:p>
          <a:p>
            <a:pPr lvl="1"/>
            <a:r>
              <a:rPr lang="en-US" dirty="0" smtClean="0"/>
              <a:t>By entering phone booth, Katz had a legitimate expectation of privacy of his utterances</a:t>
            </a:r>
          </a:p>
          <a:p>
            <a:pPr lvl="1"/>
            <a:r>
              <a:rPr lang="en-US" dirty="0" smtClean="0"/>
              <a:t>Even though no trespass (an issue in placing microphones in houses, for example) was involved, this was deemed an improper unwarranted search. A warrant would have made it OK</a:t>
            </a:r>
            <a:endParaRPr lang="en-US" dirty="0"/>
          </a:p>
        </p:txBody>
      </p:sp>
    </p:spTree>
    <p:extLst>
      <p:ext uri="{BB962C8B-B14F-4D97-AF65-F5344CB8AC3E}">
        <p14:creationId xmlns:p14="http://schemas.microsoft.com/office/powerpoint/2010/main" val="33398751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14300"/>
            <a:ext cx="7772400" cy="1143000"/>
          </a:xfrm>
        </p:spPr>
        <p:txBody>
          <a:bodyPr/>
          <a:lstStyle/>
          <a:p>
            <a:r>
              <a:rPr lang="en-US" dirty="0" smtClean="0"/>
              <a:t>Smith v. Maryland, 1978, </a:t>
            </a:r>
            <a:br>
              <a:rPr lang="en-US" dirty="0" smtClean="0"/>
            </a:br>
            <a:r>
              <a:rPr lang="en-US" dirty="0" smtClean="0"/>
              <a:t>Call Data Records (pen register)</a:t>
            </a:r>
            <a:endParaRPr lang="en-US" dirty="0"/>
          </a:p>
        </p:txBody>
      </p:sp>
      <p:sp>
        <p:nvSpPr>
          <p:cNvPr id="3" name="Content Placeholder 2"/>
          <p:cNvSpPr>
            <a:spLocks noGrp="1"/>
          </p:cNvSpPr>
          <p:nvPr>
            <p:ph idx="1"/>
          </p:nvPr>
        </p:nvSpPr>
        <p:spPr>
          <a:xfrm>
            <a:off x="584200" y="1346200"/>
            <a:ext cx="7912100" cy="4978400"/>
          </a:xfrm>
        </p:spPr>
        <p:txBody>
          <a:bodyPr/>
          <a:lstStyle/>
          <a:p>
            <a:pPr marL="0" indent="0">
              <a:buNone/>
            </a:pPr>
            <a:r>
              <a:rPr lang="en-US" dirty="0" smtClean="0"/>
              <a:t>What happened: </a:t>
            </a:r>
          </a:p>
          <a:p>
            <a:r>
              <a:rPr lang="en-US" dirty="0" smtClean="0"/>
              <a:t>Phone company, at police request, but without a warrant, installed a pen register at central office to collect Smith’s call records</a:t>
            </a:r>
          </a:p>
          <a:p>
            <a:r>
              <a:rPr lang="en-US" dirty="0" smtClean="0"/>
              <a:t>The call records, with other evidence, were used to obtain a search warrant, and Smith was convicted</a:t>
            </a:r>
          </a:p>
          <a:p>
            <a:r>
              <a:rPr lang="en-US" dirty="0" smtClean="0"/>
              <a:t>Smith appealed on the basis that the search of the pen register lacked a warrant</a:t>
            </a:r>
          </a:p>
          <a:p>
            <a:pPr marL="0" indent="0">
              <a:buNone/>
            </a:pPr>
            <a:r>
              <a:rPr lang="en-US" dirty="0" smtClean="0"/>
              <a:t>Decision: </a:t>
            </a:r>
          </a:p>
          <a:p>
            <a:r>
              <a:rPr lang="en-US" dirty="0" smtClean="0"/>
              <a:t>The Supreme Court held that no warrant was required because the caller had no expectation of privacy for the phone numbers called, since this information is freely provided to the phone company and constitutes a business record</a:t>
            </a:r>
          </a:p>
          <a:p>
            <a:r>
              <a:rPr lang="en-US" dirty="0" smtClean="0"/>
              <a:t>Hence it is permissible for the phone company to provide this information to the police without a warrant</a:t>
            </a:r>
          </a:p>
          <a:p>
            <a:endParaRPr lang="en-US" dirty="0"/>
          </a:p>
        </p:txBody>
      </p:sp>
    </p:spTree>
    <p:extLst>
      <p:ext uri="{BB962C8B-B14F-4D97-AF65-F5344CB8AC3E}">
        <p14:creationId xmlns:p14="http://schemas.microsoft.com/office/powerpoint/2010/main" val="12551173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266700"/>
            <a:ext cx="7772400" cy="673100"/>
          </a:xfrm>
        </p:spPr>
        <p:txBody>
          <a:bodyPr/>
          <a:lstStyle/>
          <a:p>
            <a:r>
              <a:rPr lang="en-US" dirty="0" smtClean="0"/>
              <a:t>Electronic Communications Privacy Act, 1986</a:t>
            </a:r>
            <a:endParaRPr lang="en-US" dirty="0"/>
          </a:p>
        </p:txBody>
      </p:sp>
      <p:sp>
        <p:nvSpPr>
          <p:cNvPr id="3" name="Content Placeholder 2"/>
          <p:cNvSpPr>
            <a:spLocks noGrp="1"/>
          </p:cNvSpPr>
          <p:nvPr>
            <p:ph idx="1"/>
          </p:nvPr>
        </p:nvSpPr>
        <p:spPr>
          <a:xfrm>
            <a:off x="622300" y="977900"/>
            <a:ext cx="8039100" cy="5397500"/>
          </a:xfrm>
        </p:spPr>
        <p:txBody>
          <a:bodyPr/>
          <a:lstStyle/>
          <a:p>
            <a:r>
              <a:rPr lang="en-US" dirty="0" smtClean="0"/>
              <a:t>Responding to advances in technology, including Signaling System 7 (SS7); telephone switch that made it easier to collect CDRs</a:t>
            </a:r>
          </a:p>
          <a:p>
            <a:r>
              <a:rPr lang="en-US" dirty="0" smtClean="0"/>
              <a:t>Distinguishes:</a:t>
            </a:r>
          </a:p>
          <a:p>
            <a:pPr lvl="1"/>
            <a:r>
              <a:rPr lang="en-US" dirty="0" smtClean="0"/>
              <a:t>Wire communications: carrying human speech over wire, cable, or cellphone</a:t>
            </a:r>
          </a:p>
          <a:p>
            <a:pPr lvl="1"/>
            <a:r>
              <a:rPr lang="en-US" dirty="0" smtClean="0"/>
              <a:t>Oral: by sound waves over the air</a:t>
            </a:r>
          </a:p>
          <a:p>
            <a:pPr lvl="1"/>
            <a:r>
              <a:rPr lang="en-US" dirty="0" smtClean="0"/>
              <a:t>Electronic: any electronic communication not wire or oral (so includes email, fax</a:t>
            </a:r>
          </a:p>
          <a:p>
            <a:r>
              <a:rPr lang="en-US" dirty="0" smtClean="0"/>
              <a:t>Easily intercepted (e.g., unencrypted) radio communications not protected from eavesdropping</a:t>
            </a:r>
          </a:p>
          <a:p>
            <a:r>
              <a:rPr lang="en-US" dirty="0" smtClean="0"/>
              <a:t>Only a court order, not a warrant, needed for pen register. No “probable cause” demonstration required.</a:t>
            </a:r>
          </a:p>
          <a:p>
            <a:r>
              <a:rPr lang="en-US" dirty="0" smtClean="0"/>
              <a:t>Stored electronic </a:t>
            </a:r>
            <a:r>
              <a:rPr lang="en-US" dirty="0" err="1" smtClean="0"/>
              <a:t>communicatons</a:t>
            </a:r>
            <a:r>
              <a:rPr lang="en-US" dirty="0" smtClean="0"/>
              <a:t>: private interception prohibited; </a:t>
            </a:r>
            <a:r>
              <a:rPr lang="en-US" dirty="0" err="1" smtClean="0"/>
              <a:t>govt</a:t>
            </a:r>
            <a:r>
              <a:rPr lang="en-US" dirty="0" smtClean="0"/>
              <a:t> interception  requires search warrant for unread mail stored for 180 days or less. Contents stored longer or stored after having been read are less protected. </a:t>
            </a:r>
          </a:p>
          <a:p>
            <a:r>
              <a:rPr lang="en-US" dirty="0" smtClean="0"/>
              <a:t>Also authorized “roving” wiretaps</a:t>
            </a:r>
            <a:endParaRPr lang="en-US" dirty="0"/>
          </a:p>
        </p:txBody>
      </p:sp>
      <p:sp>
        <p:nvSpPr>
          <p:cNvPr id="4" name="TextBox 3"/>
          <p:cNvSpPr txBox="1"/>
          <p:nvPr/>
        </p:nvSpPr>
        <p:spPr>
          <a:xfrm rot="19079851">
            <a:off x="4283653" y="3772747"/>
            <a:ext cx="4789746" cy="1200328"/>
          </a:xfrm>
          <a:prstGeom prst="rect">
            <a:avLst/>
          </a:prstGeom>
          <a:solidFill>
            <a:schemeClr val="bg1"/>
          </a:solidFill>
        </p:spPr>
        <p:txBody>
          <a:bodyPr wrap="square" rtlCol="0">
            <a:spAutoFit/>
          </a:bodyPr>
          <a:lstStyle/>
          <a:p>
            <a:r>
              <a:rPr lang="en-US" dirty="0" smtClean="0">
                <a:solidFill>
                  <a:srgbClr val="FF0000"/>
                </a:solidFill>
              </a:rPr>
              <a:t>Lecture really ended about here – will cover this and remaining slides in next lecture</a:t>
            </a:r>
            <a:endParaRPr lang="en-US" dirty="0">
              <a:solidFill>
                <a:srgbClr val="FF0000"/>
              </a:solidFill>
            </a:endParaRPr>
          </a:p>
        </p:txBody>
      </p:sp>
    </p:spTree>
    <p:extLst>
      <p:ext uri="{BB962C8B-B14F-4D97-AF65-F5344CB8AC3E}">
        <p14:creationId xmlns:p14="http://schemas.microsoft.com/office/powerpoint/2010/main" val="264784821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Assistance for </a:t>
            </a:r>
            <a:r>
              <a:rPr lang="en-US" smtClean="0"/>
              <a:t>Law </a:t>
            </a:r>
            <a:r>
              <a:rPr lang="en-US" smtClean="0"/>
              <a:t>Enforcement </a:t>
            </a:r>
            <a:r>
              <a:rPr lang="en-US" dirty="0" smtClean="0"/>
              <a:t>Act (CALEA) 1994</a:t>
            </a:r>
            <a:endParaRPr lang="en-US" dirty="0"/>
          </a:p>
        </p:txBody>
      </p:sp>
      <p:sp>
        <p:nvSpPr>
          <p:cNvPr id="3" name="Content Placeholder 2"/>
          <p:cNvSpPr>
            <a:spLocks noGrp="1"/>
          </p:cNvSpPr>
          <p:nvPr>
            <p:ph idx="1"/>
          </p:nvPr>
        </p:nvSpPr>
        <p:spPr>
          <a:xfrm>
            <a:off x="685800" y="1905000"/>
            <a:ext cx="7772400" cy="4114800"/>
          </a:xfrm>
        </p:spPr>
        <p:txBody>
          <a:bodyPr/>
          <a:lstStyle/>
          <a:p>
            <a:r>
              <a:rPr lang="en-US" dirty="0" smtClean="0"/>
              <a:t>Law enforcement not satisfied with ECPA and wanting better assistance for wiretaps</a:t>
            </a:r>
          </a:p>
          <a:p>
            <a:r>
              <a:rPr lang="en-US" dirty="0" smtClean="0"/>
              <a:t>CALEA required telecomm carriers to </a:t>
            </a:r>
          </a:p>
          <a:p>
            <a:pPr lvl="1"/>
            <a:r>
              <a:rPr lang="en-US" dirty="0" smtClean="0"/>
              <a:t>design systems to quickly isolate call content, as well as origin/destination phone numbers</a:t>
            </a:r>
          </a:p>
          <a:p>
            <a:pPr lvl="1"/>
            <a:r>
              <a:rPr lang="en-US" dirty="0" smtClean="0"/>
              <a:t>Provide this info to LE in a format and at a location of LE’s choosing</a:t>
            </a:r>
          </a:p>
          <a:p>
            <a:r>
              <a:rPr lang="en-US" dirty="0" smtClean="0"/>
              <a:t>Funding provided to telecom suppliers to accomplish this</a:t>
            </a:r>
          </a:p>
          <a:p>
            <a:r>
              <a:rPr lang="en-US" dirty="0" smtClean="0"/>
              <a:t>Idea was to preserve government wiretap access in new environment, not to expand it</a:t>
            </a:r>
          </a:p>
          <a:p>
            <a:r>
              <a:rPr lang="en-US" dirty="0" smtClean="0"/>
              <a:t>FCC charged with overseeing implementation</a:t>
            </a:r>
          </a:p>
          <a:p>
            <a:r>
              <a:rPr lang="en-US" dirty="0" smtClean="0"/>
              <a:t>Controversial; took years to implement</a:t>
            </a:r>
          </a:p>
          <a:p>
            <a:r>
              <a:rPr lang="en-US" dirty="0" smtClean="0"/>
              <a:t>Extended to Internet and Voice of IP (VOIP), 2005</a:t>
            </a:r>
          </a:p>
          <a:p>
            <a:endParaRPr lang="en-US" dirty="0"/>
          </a:p>
        </p:txBody>
      </p:sp>
    </p:spTree>
    <p:extLst>
      <p:ext uri="{BB962C8B-B14F-4D97-AF65-F5344CB8AC3E}">
        <p14:creationId xmlns:p14="http://schemas.microsoft.com/office/powerpoint/2010/main" val="27438837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83146"/>
          </a:xfrm>
        </p:spPr>
        <p:txBody>
          <a:bodyPr/>
          <a:lstStyle/>
          <a:p>
            <a:r>
              <a:rPr lang="en-US" dirty="0" smtClean="0"/>
              <a:t>Some Recent Events</a:t>
            </a:r>
            <a:endParaRPr lang="en-US" dirty="0"/>
          </a:p>
        </p:txBody>
      </p:sp>
      <p:sp>
        <p:nvSpPr>
          <p:cNvPr id="3" name="Content Placeholder 2"/>
          <p:cNvSpPr>
            <a:spLocks noGrp="1"/>
          </p:cNvSpPr>
          <p:nvPr>
            <p:ph idx="1"/>
          </p:nvPr>
        </p:nvSpPr>
        <p:spPr>
          <a:xfrm>
            <a:off x="719223" y="1669282"/>
            <a:ext cx="7772400" cy="4114800"/>
          </a:xfrm>
        </p:spPr>
        <p:txBody>
          <a:bodyPr/>
          <a:lstStyle/>
          <a:p>
            <a:pPr>
              <a:buFontTx/>
              <a:buChar char="-"/>
            </a:pPr>
            <a:r>
              <a:rPr lang="en-US" dirty="0" smtClean="0"/>
              <a:t>Israeli </a:t>
            </a:r>
            <a:r>
              <a:rPr lang="en-US" dirty="0"/>
              <a:t>power grid not under attack after all – </a:t>
            </a:r>
            <a:r>
              <a:rPr lang="en-US" dirty="0" err="1"/>
              <a:t>ransomware</a:t>
            </a:r>
            <a:r>
              <a:rPr lang="en-US" dirty="0"/>
              <a:t> aimed at the agency that regulates their power companies</a:t>
            </a:r>
          </a:p>
          <a:p>
            <a:pPr>
              <a:buFontTx/>
              <a:buChar char="-"/>
            </a:pPr>
            <a:r>
              <a:rPr lang="en-US" dirty="0"/>
              <a:t>Report from </a:t>
            </a:r>
            <a:r>
              <a:rPr lang="en-US" dirty="0" smtClean="0"/>
              <a:t>Harvard’s </a:t>
            </a:r>
            <a:r>
              <a:rPr lang="en-US" dirty="0" err="1" smtClean="0"/>
              <a:t>Berkman</a:t>
            </a:r>
            <a:r>
              <a:rPr lang="en-US" dirty="0" smtClean="0"/>
              <a:t> </a:t>
            </a:r>
            <a:r>
              <a:rPr lang="en-US" dirty="0"/>
              <a:t>Center argues “going dark” isn’t such a threat after all</a:t>
            </a:r>
          </a:p>
          <a:p>
            <a:pPr>
              <a:buFontTx/>
              <a:buChar char="-"/>
            </a:pPr>
            <a:r>
              <a:rPr lang="en-US" dirty="0"/>
              <a:t>EU and US formulate “safe harbor” policy at the 11</a:t>
            </a:r>
            <a:r>
              <a:rPr lang="en-US" baseline="30000" dirty="0"/>
              <a:t>th</a:t>
            </a:r>
            <a:r>
              <a:rPr lang="en-US" dirty="0"/>
              <a:t> (or </a:t>
            </a:r>
            <a:r>
              <a:rPr lang="en-US" dirty="0" smtClean="0"/>
              <a:t>13</a:t>
            </a:r>
            <a:r>
              <a:rPr lang="en-US" baseline="30000" dirty="0" smtClean="0"/>
              <a:t>th</a:t>
            </a:r>
            <a:r>
              <a:rPr lang="en-US" dirty="0" smtClean="0"/>
              <a:t>!) hour, called “E.U.-U.S. Privacy Shield”. Provides a means for EU citizens to complain if their data is misused; apparently includes assurances by ODNI concerning (not doing) “mass surveillance”.</a:t>
            </a:r>
          </a:p>
          <a:p>
            <a:pPr>
              <a:buFontTx/>
              <a:buChar char="-"/>
            </a:pPr>
            <a:r>
              <a:rPr lang="en-US" dirty="0" smtClean="0"/>
              <a:t>NIST releases second draft of report Recommendation for the Entropy </a:t>
            </a:r>
            <a:r>
              <a:rPr lang="en-US" smtClean="0"/>
              <a:t>Sources Used for </a:t>
            </a:r>
            <a:r>
              <a:rPr lang="en-US" dirty="0" smtClean="0"/>
              <a:t>Random Bit Generation</a:t>
            </a:r>
          </a:p>
          <a:p>
            <a:pPr marL="0" indent="0">
              <a:buNone/>
            </a:pPr>
            <a:r>
              <a:rPr lang="en-US" dirty="0" smtClean="0"/>
              <a:t>Any from the students?</a:t>
            </a:r>
          </a:p>
          <a:p>
            <a:pPr>
              <a:buFontTx/>
              <a:buChar char="-"/>
            </a:pPr>
            <a:endParaRPr lang="en-US" dirty="0"/>
          </a:p>
          <a:p>
            <a:pPr>
              <a:buFontTx/>
              <a:buChar char="-"/>
            </a:pPr>
            <a:endParaRPr lang="en-US" dirty="0" smtClean="0"/>
          </a:p>
          <a:p>
            <a:pPr>
              <a:buFontTx/>
              <a:buChar char="-"/>
            </a:pPr>
            <a:r>
              <a:rPr lang="en-US" dirty="0" smtClean="0"/>
              <a:t>Sources (URLs, mailing lists) for some of these events posted on Canvas; join if you are interested</a:t>
            </a:r>
            <a:endParaRPr lang="en-US" dirty="0"/>
          </a:p>
          <a:p>
            <a:endParaRPr lang="en-US" dirty="0"/>
          </a:p>
        </p:txBody>
      </p:sp>
    </p:spTree>
    <p:extLst>
      <p:ext uri="{BB962C8B-B14F-4D97-AF65-F5344CB8AC3E}">
        <p14:creationId xmlns:p14="http://schemas.microsoft.com/office/powerpoint/2010/main" val="404058322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330200"/>
            <a:ext cx="7772400" cy="1143000"/>
          </a:xfrm>
        </p:spPr>
        <p:txBody>
          <a:bodyPr/>
          <a:lstStyle/>
          <a:p>
            <a:r>
              <a:rPr lang="en-US" dirty="0" smtClean="0"/>
              <a:t>Surveillance for law enforcement</a:t>
            </a:r>
            <a:br>
              <a:rPr lang="en-US" dirty="0" smtClean="0"/>
            </a:br>
            <a:r>
              <a:rPr lang="en-US" dirty="0" err="1" smtClean="0"/>
              <a:t>vs</a:t>
            </a:r>
            <a:r>
              <a:rPr lang="en-US" dirty="0" smtClean="0"/>
              <a:t> </a:t>
            </a:r>
            <a:br>
              <a:rPr lang="en-US" dirty="0" smtClean="0"/>
            </a:br>
            <a:r>
              <a:rPr lang="en-US" dirty="0" smtClean="0"/>
              <a:t>surveillance for foreign intelligence</a:t>
            </a:r>
            <a:endParaRPr lang="en-US" dirty="0"/>
          </a:p>
        </p:txBody>
      </p:sp>
      <p:sp>
        <p:nvSpPr>
          <p:cNvPr id="3" name="Content Placeholder 2"/>
          <p:cNvSpPr>
            <a:spLocks noGrp="1"/>
          </p:cNvSpPr>
          <p:nvPr>
            <p:ph idx="1"/>
          </p:nvPr>
        </p:nvSpPr>
        <p:spPr/>
        <p:txBody>
          <a:bodyPr/>
          <a:lstStyle/>
          <a:p>
            <a:r>
              <a:rPr lang="en-US" sz="2400" dirty="0" smtClean="0"/>
              <a:t>What differences might there be in surveillance for these different purposes?</a:t>
            </a:r>
          </a:p>
          <a:p>
            <a:pPr lvl="1"/>
            <a:r>
              <a:rPr lang="en-US" sz="2400" dirty="0" smtClean="0"/>
              <a:t>Take 3 minutes to consider: aims, scope</a:t>
            </a:r>
          </a:p>
          <a:p>
            <a:pPr lvl="1"/>
            <a:r>
              <a:rPr lang="en-US" sz="2400" dirty="0" smtClean="0"/>
              <a:t>Discuss</a:t>
            </a:r>
            <a:endParaRPr lang="en-US" sz="2400" dirty="0"/>
          </a:p>
        </p:txBody>
      </p:sp>
    </p:spTree>
    <p:extLst>
      <p:ext uri="{BB962C8B-B14F-4D97-AF65-F5344CB8AC3E}">
        <p14:creationId xmlns:p14="http://schemas.microsoft.com/office/powerpoint/2010/main" val="203635835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0"/>
            <a:ext cx="7823200" cy="863600"/>
          </a:xfrm>
        </p:spPr>
        <p:txBody>
          <a:bodyPr/>
          <a:lstStyle/>
          <a:p>
            <a:r>
              <a:rPr lang="en-US" dirty="0" smtClean="0"/>
              <a:t>Foreign Intelligence Surveillance Act, 1978</a:t>
            </a:r>
            <a:endParaRPr lang="en-US" dirty="0"/>
          </a:p>
        </p:txBody>
      </p:sp>
      <p:sp>
        <p:nvSpPr>
          <p:cNvPr id="3" name="Content Placeholder 2"/>
          <p:cNvSpPr>
            <a:spLocks noGrp="1"/>
          </p:cNvSpPr>
          <p:nvPr>
            <p:ph idx="1"/>
          </p:nvPr>
        </p:nvSpPr>
        <p:spPr>
          <a:xfrm>
            <a:off x="101600" y="952500"/>
            <a:ext cx="8851900" cy="5118100"/>
          </a:xfrm>
        </p:spPr>
        <p:txBody>
          <a:bodyPr/>
          <a:lstStyle/>
          <a:p>
            <a:r>
              <a:rPr lang="en-US" sz="2000" dirty="0" smtClean="0"/>
              <a:t>Historically, President claimed authority for electronic surveillance for non-criminal, national security purposes (i.e., spying). </a:t>
            </a:r>
          </a:p>
          <a:p>
            <a:r>
              <a:rPr lang="en-US" sz="2000" dirty="0" smtClean="0"/>
              <a:t>Abuses uncovered by Congress in 1975 prompted the passage of the Foreign Intelligence Surveillance Act (FISA) of 1978 as a means of authorizing and controlling such surveillance through warrants</a:t>
            </a:r>
          </a:p>
          <a:p>
            <a:r>
              <a:rPr lang="en-US" sz="2000" dirty="0" smtClean="0"/>
              <a:t>FISA </a:t>
            </a:r>
            <a:r>
              <a:rPr lang="en-US" sz="2000" dirty="0"/>
              <a:t>established that non-</a:t>
            </a:r>
            <a:r>
              <a:rPr lang="en-US" sz="2000" dirty="0" smtClean="0"/>
              <a:t>criminal electronic </a:t>
            </a:r>
            <a:r>
              <a:rPr lang="en-US" sz="2000" dirty="0"/>
              <a:t>surveillances within the United States were only permissible for the purpose </a:t>
            </a:r>
            <a:r>
              <a:rPr lang="en-US" sz="2000" dirty="0" smtClean="0"/>
              <a:t>of collecting </a:t>
            </a:r>
            <a:r>
              <a:rPr lang="en-US" sz="2000" dirty="0"/>
              <a:t>foreign intelligence and/or foreign counterintelligence.</a:t>
            </a:r>
            <a:endParaRPr lang="en-US" sz="2000" dirty="0" smtClean="0"/>
          </a:p>
          <a:p>
            <a:r>
              <a:rPr lang="en-US" sz="2000" dirty="0" smtClean="0"/>
              <a:t>FISA set up a court (FISC) whose members were public but whose proceedings were secret to authorize (or not) such surveillances proposed by </a:t>
            </a:r>
            <a:r>
              <a:rPr lang="en-US" sz="2000" dirty="0"/>
              <a:t>i</a:t>
            </a:r>
            <a:r>
              <a:rPr lang="en-US" sz="2000" dirty="0" smtClean="0"/>
              <a:t>ntelligence organizations</a:t>
            </a:r>
          </a:p>
          <a:p>
            <a:r>
              <a:rPr lang="en-US" sz="2000" dirty="0" smtClean="0"/>
              <a:t>FISA allowed warrantless wiretapping of communications outside the US and also communications terminating in the US if at least one party was outside the country (and this wasn’t being used as a dodge to target a U.S. person</a:t>
            </a:r>
          </a:p>
        </p:txBody>
      </p:sp>
    </p:spTree>
    <p:extLst>
      <p:ext uri="{BB962C8B-B14F-4D97-AF65-F5344CB8AC3E}">
        <p14:creationId xmlns:p14="http://schemas.microsoft.com/office/powerpoint/2010/main" val="12695801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92100"/>
            <a:ext cx="7772400" cy="1143000"/>
          </a:xfrm>
        </p:spPr>
        <p:txBody>
          <a:bodyPr/>
          <a:lstStyle/>
          <a:p>
            <a:r>
              <a:rPr lang="en-US" dirty="0" smtClean="0"/>
              <a:t>USA PATRIOT Act, 2001</a:t>
            </a:r>
            <a:endParaRPr lang="en-US" dirty="0"/>
          </a:p>
        </p:txBody>
      </p:sp>
      <p:sp>
        <p:nvSpPr>
          <p:cNvPr id="3" name="Content Placeholder 2"/>
          <p:cNvSpPr>
            <a:spLocks noGrp="1"/>
          </p:cNvSpPr>
          <p:nvPr>
            <p:ph idx="1"/>
          </p:nvPr>
        </p:nvSpPr>
        <p:spPr>
          <a:xfrm>
            <a:off x="723900" y="1384300"/>
            <a:ext cx="7772400" cy="4114800"/>
          </a:xfrm>
        </p:spPr>
        <p:txBody>
          <a:bodyPr/>
          <a:lstStyle/>
          <a:p>
            <a:r>
              <a:rPr lang="en-US" dirty="0" smtClean="0"/>
              <a:t>In the wake of 9/11 attacks, this act lowered the barriers between surveillance for national security / counterintelligence and law enforcement</a:t>
            </a:r>
          </a:p>
          <a:p>
            <a:r>
              <a:rPr lang="en-US" dirty="0" smtClean="0"/>
              <a:t>Section 215 of the act enabled collection of “business records” for national intelligence purposes without a warrant. </a:t>
            </a:r>
          </a:p>
          <a:p>
            <a:pPr lvl="1"/>
            <a:r>
              <a:rPr lang="en-US" dirty="0" smtClean="0"/>
              <a:t>This was thought to enable collection of individuals library records</a:t>
            </a:r>
          </a:p>
          <a:p>
            <a:pPr lvl="1"/>
            <a:r>
              <a:rPr lang="en-US" dirty="0" smtClean="0"/>
              <a:t>It was used to justify NSA’s massive collection of CDRs from US telephone networks. </a:t>
            </a:r>
          </a:p>
          <a:p>
            <a:pPr lvl="2"/>
            <a:r>
              <a:rPr lang="en-US" dirty="0" smtClean="0"/>
              <a:t>Legality of this collection, when it was made public, became a significant matter of public debate and legal challenge</a:t>
            </a:r>
          </a:p>
          <a:p>
            <a:pPr lvl="1"/>
            <a:r>
              <a:rPr lang="en-US" dirty="0" smtClean="0"/>
              <a:t>Revisions to the Act in 2015</a:t>
            </a:r>
            <a:endParaRPr lang="en-US" dirty="0"/>
          </a:p>
        </p:txBody>
      </p:sp>
    </p:spTree>
    <p:extLst>
      <p:ext uri="{BB962C8B-B14F-4D97-AF65-F5344CB8AC3E}">
        <p14:creationId xmlns:p14="http://schemas.microsoft.com/office/powerpoint/2010/main" val="31419569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0200"/>
            <a:ext cx="7772400" cy="901700"/>
          </a:xfrm>
        </p:spPr>
        <p:txBody>
          <a:bodyPr/>
          <a:lstStyle/>
          <a:p>
            <a:pPr lvl="1"/>
            <a:r>
              <a:rPr lang="en-US" dirty="0" smtClean="0"/>
              <a:t>FISA Amendments Act, 2008</a:t>
            </a:r>
            <a:endParaRPr lang="en-US" dirty="0"/>
          </a:p>
        </p:txBody>
      </p:sp>
      <p:sp>
        <p:nvSpPr>
          <p:cNvPr id="3" name="Content Placeholder 2"/>
          <p:cNvSpPr>
            <a:spLocks noGrp="1"/>
          </p:cNvSpPr>
          <p:nvPr>
            <p:ph idx="1"/>
          </p:nvPr>
        </p:nvSpPr>
        <p:spPr>
          <a:xfrm>
            <a:off x="577736" y="1408604"/>
            <a:ext cx="7772400" cy="4114800"/>
          </a:xfrm>
        </p:spPr>
        <p:txBody>
          <a:bodyPr/>
          <a:lstStyle/>
          <a:p>
            <a:r>
              <a:rPr lang="en-US" dirty="0" smtClean="0"/>
              <a:t>Warrantless wiretapping program, initiated following 9/11 attacks, was revealed by New York Times in late 2005; reportedly discontinued January 2007</a:t>
            </a:r>
          </a:p>
          <a:p>
            <a:pPr lvl="1"/>
            <a:r>
              <a:rPr lang="en-US" dirty="0" smtClean="0"/>
              <a:t>Substantial doubts raised as to whether the program was legal under existing laws</a:t>
            </a:r>
          </a:p>
          <a:p>
            <a:r>
              <a:rPr lang="en-US" dirty="0" smtClean="0"/>
              <a:t>FISA Amendments Act of 2008</a:t>
            </a:r>
          </a:p>
          <a:p>
            <a:pPr lvl="1"/>
            <a:r>
              <a:rPr lang="en-US" dirty="0" smtClean="0"/>
              <a:t>Added a Title VII, including Section 702</a:t>
            </a:r>
          </a:p>
          <a:p>
            <a:pPr lvl="2"/>
            <a:r>
              <a:rPr lang="en-US" dirty="0" smtClean="0"/>
              <a:t>Authorizes Attorney General and Director of National Intelligence jointly to authorize targeting of individuals (non U.S. Persons) reasonably believed to be outside of the U.S.</a:t>
            </a:r>
          </a:p>
          <a:p>
            <a:pPr lvl="2"/>
            <a:r>
              <a:rPr lang="en-US" dirty="0" smtClean="0"/>
              <a:t>Authorized the PRISM program of which you may have heard, and some others</a:t>
            </a:r>
            <a:endParaRPr lang="en-US" dirty="0"/>
          </a:p>
        </p:txBody>
      </p:sp>
    </p:spTree>
    <p:extLst>
      <p:ext uri="{BB962C8B-B14F-4D97-AF65-F5344CB8AC3E}">
        <p14:creationId xmlns:p14="http://schemas.microsoft.com/office/powerpoint/2010/main" val="265609878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5900"/>
            <a:ext cx="7772400" cy="1143000"/>
          </a:xfrm>
        </p:spPr>
        <p:txBody>
          <a:bodyPr/>
          <a:lstStyle/>
          <a:p>
            <a:r>
              <a:rPr lang="en-US" dirty="0"/>
              <a:t>USA Freedom Act, </a:t>
            </a:r>
            <a:r>
              <a:rPr lang="en-US" dirty="0" smtClean="0"/>
              <a:t>2015</a:t>
            </a:r>
            <a:endParaRPr lang="en-US" dirty="0"/>
          </a:p>
        </p:txBody>
      </p:sp>
      <p:sp>
        <p:nvSpPr>
          <p:cNvPr id="3" name="Content Placeholder 2"/>
          <p:cNvSpPr>
            <a:spLocks noGrp="1"/>
          </p:cNvSpPr>
          <p:nvPr>
            <p:ph idx="1"/>
          </p:nvPr>
        </p:nvSpPr>
        <p:spPr>
          <a:xfrm>
            <a:off x="508000" y="1320800"/>
            <a:ext cx="8191500" cy="4686300"/>
          </a:xfrm>
        </p:spPr>
        <p:txBody>
          <a:bodyPr/>
          <a:lstStyle/>
          <a:p>
            <a:r>
              <a:rPr lang="en-US" sz="2000" dirty="0" smtClean="0"/>
              <a:t>June, 2013 Edward Snowden began releasing large volumes of classified data on NSA and GCHQ surveillance programs, evoking substantial public reaction, still ongoing</a:t>
            </a:r>
          </a:p>
          <a:p>
            <a:endParaRPr lang="en-US" sz="2000" dirty="0" smtClean="0"/>
          </a:p>
          <a:p>
            <a:r>
              <a:rPr lang="en-US" sz="2000" dirty="0" smtClean="0"/>
              <a:t>In particular, program to collect “meta-data” – CDRs of all U.S. phone calls challenged as illegal (litigation still ongoing)</a:t>
            </a:r>
          </a:p>
          <a:p>
            <a:endParaRPr lang="en-US" sz="2000" dirty="0" smtClean="0"/>
          </a:p>
          <a:p>
            <a:r>
              <a:rPr lang="en-US" sz="2000" dirty="0" smtClean="0"/>
              <a:t>Pres. Obama agreed to limit this program by having the telephone companies, rather than the government, hold this data, with the government allowed to query it under supervision</a:t>
            </a:r>
          </a:p>
          <a:p>
            <a:endParaRPr lang="en-US" sz="2000" dirty="0" smtClean="0"/>
          </a:p>
          <a:p>
            <a:r>
              <a:rPr lang="en-US" sz="2000" dirty="0" smtClean="0"/>
              <a:t>These limitations are incorporated in authorization of the program passed in the USA Freedom Act last June</a:t>
            </a:r>
          </a:p>
        </p:txBody>
      </p:sp>
    </p:spTree>
    <p:extLst>
      <p:ext uri="{BB962C8B-B14F-4D97-AF65-F5344CB8AC3E}">
        <p14:creationId xmlns:p14="http://schemas.microsoft.com/office/powerpoint/2010/main" val="6275829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90500"/>
            <a:ext cx="8597900" cy="1092200"/>
          </a:xfrm>
        </p:spPr>
        <p:txBody>
          <a:bodyPr/>
          <a:lstStyle/>
          <a:p>
            <a:r>
              <a:rPr lang="en-US" sz="2000" u="sng" dirty="0" smtClean="0"/>
              <a:t>The lecture on one slide </a:t>
            </a:r>
            <a:r>
              <a:rPr lang="en-US" dirty="0" smtClean="0"/>
              <a:t/>
            </a:r>
            <a:br>
              <a:rPr lang="en-US" dirty="0" smtClean="0"/>
            </a:br>
            <a:r>
              <a:rPr lang="en-US" sz="2400" dirty="0" smtClean="0"/>
              <a:t>Data Representation and Controlling Government Searches</a:t>
            </a:r>
            <a:endParaRPr lang="en-US" sz="2400" dirty="0"/>
          </a:p>
        </p:txBody>
      </p:sp>
      <p:sp>
        <p:nvSpPr>
          <p:cNvPr id="3" name="Content Placeholder 2"/>
          <p:cNvSpPr>
            <a:spLocks noGrp="1"/>
          </p:cNvSpPr>
          <p:nvPr>
            <p:ph idx="1"/>
          </p:nvPr>
        </p:nvSpPr>
        <p:spPr>
          <a:xfrm>
            <a:off x="393700" y="872067"/>
            <a:ext cx="8039100" cy="5414433"/>
          </a:xfrm>
        </p:spPr>
        <p:txBody>
          <a:bodyPr/>
          <a:lstStyle/>
          <a:p>
            <a:r>
              <a:rPr lang="en-US" sz="2000" dirty="0" smtClean="0"/>
              <a:t>Technical</a:t>
            </a:r>
          </a:p>
          <a:p>
            <a:pPr lvl="1"/>
            <a:r>
              <a:rPr lang="en-US" sz="2000" dirty="0" smtClean="0"/>
              <a:t>Analog vs. Digital</a:t>
            </a:r>
          </a:p>
          <a:p>
            <a:pPr lvl="1"/>
            <a:r>
              <a:rPr lang="en-US" sz="2000" dirty="0" smtClean="0"/>
              <a:t>What is information and what is a bit?</a:t>
            </a:r>
          </a:p>
          <a:p>
            <a:pPr lvl="1"/>
            <a:r>
              <a:rPr lang="en-US" sz="2000" dirty="0" smtClean="0"/>
              <a:t>How can bits represent different kinds of data?</a:t>
            </a:r>
          </a:p>
          <a:p>
            <a:pPr lvl="1"/>
            <a:r>
              <a:rPr lang="en-US" sz="2000" dirty="0" smtClean="0"/>
              <a:t>How do phone calls happen? </a:t>
            </a:r>
          </a:p>
          <a:p>
            <a:pPr lvl="2"/>
            <a:r>
              <a:rPr lang="en-US" sz="2000" dirty="0" smtClean="0"/>
              <a:t>Circuit switching and packet switching</a:t>
            </a:r>
          </a:p>
          <a:p>
            <a:r>
              <a:rPr lang="en-US" sz="2000" dirty="0" smtClean="0"/>
              <a:t>Policy: Wiretapping and Foreign Intelligence Surveillance</a:t>
            </a:r>
          </a:p>
          <a:p>
            <a:pPr lvl="1"/>
            <a:r>
              <a:rPr lang="en-US" sz="2000" dirty="0" smtClean="0"/>
              <a:t>Fourth Amendment: searches and seizures</a:t>
            </a:r>
          </a:p>
          <a:p>
            <a:pPr lvl="1"/>
            <a:r>
              <a:rPr lang="en-US" sz="2000" dirty="0" smtClean="0"/>
              <a:t>Smith v. Maryland</a:t>
            </a:r>
          </a:p>
          <a:p>
            <a:pPr lvl="1"/>
            <a:r>
              <a:rPr lang="en-US" sz="2000" dirty="0" smtClean="0"/>
              <a:t>Electronic Communications Privacy Act (ECPA)</a:t>
            </a:r>
          </a:p>
          <a:p>
            <a:pPr lvl="1"/>
            <a:r>
              <a:rPr lang="en-US" sz="2000" dirty="0" smtClean="0"/>
              <a:t>Foreign Intelligence Surveillance Act (FISA)</a:t>
            </a:r>
          </a:p>
          <a:p>
            <a:pPr lvl="1"/>
            <a:r>
              <a:rPr lang="en-US" sz="2000" dirty="0" smtClean="0"/>
              <a:t>Communications Assistance for Law Enforcement Act (CALEA)</a:t>
            </a:r>
          </a:p>
          <a:p>
            <a:pPr lvl="1"/>
            <a:r>
              <a:rPr lang="en-US" sz="2000" dirty="0" smtClean="0"/>
              <a:t>Patriot and Freedom Acts</a:t>
            </a:r>
          </a:p>
        </p:txBody>
      </p:sp>
    </p:spTree>
    <p:extLst>
      <p:ext uri="{BB962C8B-B14F-4D97-AF65-F5344CB8AC3E}">
        <p14:creationId xmlns:p14="http://schemas.microsoft.com/office/powerpoint/2010/main" val="20853756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00" y="88900"/>
            <a:ext cx="7772400" cy="787400"/>
          </a:xfrm>
        </p:spPr>
        <p:txBody>
          <a:bodyPr/>
          <a:lstStyle/>
          <a:p>
            <a:r>
              <a:rPr lang="en-US" dirty="0" smtClean="0"/>
              <a:t>Some </a:t>
            </a:r>
            <a:r>
              <a:rPr lang="en-US" dirty="0" err="1" smtClean="0"/>
              <a:t>cybersecurity</a:t>
            </a:r>
            <a:r>
              <a:rPr lang="en-US" dirty="0" smtClean="0"/>
              <a:t> issues for a President</a:t>
            </a:r>
            <a:endParaRPr lang="en-US" dirty="0"/>
          </a:p>
        </p:txBody>
      </p:sp>
      <p:sp>
        <p:nvSpPr>
          <p:cNvPr id="3" name="Content Placeholder 2"/>
          <p:cNvSpPr>
            <a:spLocks noGrp="1"/>
          </p:cNvSpPr>
          <p:nvPr>
            <p:ph idx="1"/>
          </p:nvPr>
        </p:nvSpPr>
        <p:spPr>
          <a:xfrm>
            <a:off x="330200" y="901700"/>
            <a:ext cx="8318500" cy="4838700"/>
          </a:xfrm>
        </p:spPr>
        <p:txBody>
          <a:bodyPr/>
          <a:lstStyle/>
          <a:p>
            <a:r>
              <a:rPr lang="en-US" dirty="0" smtClean="0"/>
              <a:t>Availability of Communications</a:t>
            </a:r>
          </a:p>
          <a:p>
            <a:pPr lvl="1"/>
            <a:r>
              <a:rPr lang="en-US" dirty="0" smtClean="0"/>
              <a:t>Especially in case of national emergency</a:t>
            </a:r>
          </a:p>
          <a:p>
            <a:r>
              <a:rPr lang="en-US" dirty="0" smtClean="0"/>
              <a:t>Protection of sensitive messages</a:t>
            </a:r>
          </a:p>
          <a:p>
            <a:pPr lvl="1"/>
            <a:r>
              <a:rPr lang="en-US" dirty="0" smtClean="0"/>
              <a:t>Are govt. computers able to protect govt. information?</a:t>
            </a:r>
          </a:p>
          <a:p>
            <a:pPr lvl="1"/>
            <a:r>
              <a:rPr lang="en-US" dirty="0" smtClean="0"/>
              <a:t>Is my (or my General’s, or my Secretary of State’s) phone call flowing over communication lines that are within my country, that I can potentially control?</a:t>
            </a:r>
          </a:p>
          <a:p>
            <a:r>
              <a:rPr lang="en-US" dirty="0" smtClean="0"/>
              <a:t>Surveillance</a:t>
            </a:r>
          </a:p>
          <a:p>
            <a:pPr lvl="1"/>
            <a:r>
              <a:rPr lang="en-US" dirty="0" smtClean="0"/>
              <a:t>How can I monitor (as authorized) conversations of “bad guys”?</a:t>
            </a:r>
            <a:endParaRPr lang="en-US" dirty="0"/>
          </a:p>
          <a:p>
            <a:pPr lvl="2"/>
            <a:r>
              <a:rPr lang="en-US" dirty="0" smtClean="0"/>
              <a:t>Under circuit switching:</a:t>
            </a:r>
          </a:p>
          <a:p>
            <a:pPr lvl="3"/>
            <a:r>
              <a:rPr lang="en-US" dirty="0" smtClean="0"/>
              <a:t>Identify the circuits used, the endpoint locations are known</a:t>
            </a:r>
          </a:p>
          <a:p>
            <a:pPr lvl="2"/>
            <a:r>
              <a:rPr lang="en-US" dirty="0" smtClean="0"/>
              <a:t>Under packet switching:</a:t>
            </a:r>
          </a:p>
          <a:p>
            <a:pPr lvl="3"/>
            <a:r>
              <a:rPr lang="en-US" dirty="0" smtClean="0"/>
              <a:t>Packets may be flowing anywhere. Source address may or may not be reliable</a:t>
            </a:r>
          </a:p>
          <a:p>
            <a:r>
              <a:rPr lang="en-US" dirty="0" smtClean="0"/>
              <a:t>Other Issues?</a:t>
            </a:r>
          </a:p>
          <a:p>
            <a:endParaRPr lang="en-US" dirty="0" smtClean="0"/>
          </a:p>
        </p:txBody>
      </p:sp>
    </p:spTree>
    <p:extLst>
      <p:ext uri="{BB962C8B-B14F-4D97-AF65-F5344CB8AC3E}">
        <p14:creationId xmlns:p14="http://schemas.microsoft.com/office/powerpoint/2010/main" val="1934807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317500"/>
            <a:ext cx="7772400" cy="889000"/>
          </a:xfrm>
        </p:spPr>
        <p:txBody>
          <a:bodyPr/>
          <a:lstStyle/>
          <a:p>
            <a:r>
              <a:rPr lang="en-US" dirty="0" smtClean="0"/>
              <a:t>Analog vs. Digital</a:t>
            </a:r>
            <a:endParaRPr lang="en-US" dirty="0"/>
          </a:p>
        </p:txBody>
      </p:sp>
      <p:sp>
        <p:nvSpPr>
          <p:cNvPr id="3" name="Content Placeholder 2"/>
          <p:cNvSpPr>
            <a:spLocks noGrp="1"/>
          </p:cNvSpPr>
          <p:nvPr>
            <p:ph idx="1"/>
          </p:nvPr>
        </p:nvSpPr>
        <p:spPr>
          <a:xfrm>
            <a:off x="584200" y="1460500"/>
            <a:ext cx="7772400" cy="4114800"/>
          </a:xfrm>
        </p:spPr>
        <p:txBody>
          <a:bodyPr/>
          <a:lstStyle/>
          <a:p>
            <a:r>
              <a:rPr lang="en-US" dirty="0" smtClean="0"/>
              <a:t>Analog – continuous</a:t>
            </a:r>
          </a:p>
          <a:p>
            <a:r>
              <a:rPr lang="en-US" dirty="0" smtClean="0"/>
              <a:t>Digital – discrete</a:t>
            </a:r>
          </a:p>
          <a:p>
            <a:r>
              <a:rPr lang="en-US" dirty="0" smtClean="0"/>
              <a:t>Digital or analog?</a:t>
            </a:r>
          </a:p>
          <a:p>
            <a:pPr lvl="1"/>
            <a:r>
              <a:rPr lang="en-US" dirty="0" smtClean="0"/>
              <a:t>Mercury thermometer</a:t>
            </a:r>
          </a:p>
          <a:p>
            <a:pPr lvl="1"/>
            <a:r>
              <a:rPr lang="en-US" dirty="0" smtClean="0"/>
              <a:t>Light switch</a:t>
            </a:r>
          </a:p>
          <a:p>
            <a:pPr lvl="1"/>
            <a:r>
              <a:rPr lang="en-US" dirty="0" smtClean="0"/>
              <a:t>Dimmer</a:t>
            </a:r>
          </a:p>
          <a:p>
            <a:pPr lvl="1"/>
            <a:r>
              <a:rPr lang="en-US" dirty="0" smtClean="0"/>
              <a:t>Vinyl record</a:t>
            </a:r>
          </a:p>
          <a:p>
            <a:pPr lvl="1"/>
            <a:r>
              <a:rPr lang="en-US" dirty="0" smtClean="0"/>
              <a:t>Compact Disc</a:t>
            </a:r>
          </a:p>
          <a:p>
            <a:pPr lvl="1"/>
            <a:r>
              <a:rPr lang="en-US" dirty="0" smtClean="0"/>
              <a:t>Voice telephone call</a:t>
            </a:r>
          </a:p>
          <a:p>
            <a:r>
              <a:rPr lang="en-US" dirty="0" smtClean="0"/>
              <a:t>Why does everything seem to be going digital?</a:t>
            </a:r>
          </a:p>
          <a:p>
            <a:pPr lvl="1"/>
            <a:r>
              <a:rPr lang="en-US" dirty="0" smtClean="0"/>
              <a:t>Quantification makes it easier to remove noise from digital signals; can recreate clean signal</a:t>
            </a:r>
          </a:p>
          <a:p>
            <a:endParaRPr lang="en-US" dirty="0"/>
          </a:p>
        </p:txBody>
      </p:sp>
      <p:pic>
        <p:nvPicPr>
          <p:cNvPr id="4" name="Picture 3"/>
          <p:cNvPicPr>
            <a:picLocks noChangeAspect="1"/>
          </p:cNvPicPr>
          <p:nvPr/>
        </p:nvPicPr>
        <p:blipFill>
          <a:blip r:embed="rId2"/>
          <a:stretch>
            <a:fillRect/>
          </a:stretch>
        </p:blipFill>
        <p:spPr>
          <a:xfrm>
            <a:off x="4076700" y="1548130"/>
            <a:ext cx="2946400" cy="2541270"/>
          </a:xfrm>
          <a:prstGeom prst="rect">
            <a:avLst/>
          </a:prstGeom>
        </p:spPr>
      </p:pic>
    </p:spTree>
    <p:extLst>
      <p:ext uri="{BB962C8B-B14F-4D97-AF65-F5344CB8AC3E}">
        <p14:creationId xmlns:p14="http://schemas.microsoft.com/office/powerpoint/2010/main" val="9693432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6692900" cy="6692900"/>
          </a:xfrm>
          <a:prstGeom prst="rect">
            <a:avLst/>
          </a:prstGeom>
        </p:spPr>
      </p:pic>
      <p:sp>
        <p:nvSpPr>
          <p:cNvPr id="2" name="Title 1"/>
          <p:cNvSpPr>
            <a:spLocks noGrp="1"/>
          </p:cNvSpPr>
          <p:nvPr>
            <p:ph type="title"/>
          </p:nvPr>
        </p:nvSpPr>
        <p:spPr>
          <a:xfrm>
            <a:off x="381000" y="215900"/>
            <a:ext cx="7772400" cy="622300"/>
          </a:xfrm>
        </p:spPr>
        <p:txBody>
          <a:bodyPr/>
          <a:lstStyle/>
          <a:p>
            <a:r>
              <a:rPr lang="en-US" dirty="0" smtClean="0">
                <a:solidFill>
                  <a:srgbClr val="FFFFFF"/>
                </a:solidFill>
              </a:rPr>
              <a:t>What is information?</a:t>
            </a:r>
            <a:endParaRPr lang="en-US" dirty="0">
              <a:solidFill>
                <a:srgbClr val="FFFFFF"/>
              </a:solidFill>
            </a:endParaRPr>
          </a:p>
        </p:txBody>
      </p:sp>
      <p:sp>
        <p:nvSpPr>
          <p:cNvPr id="3" name="Content Placeholder 2"/>
          <p:cNvSpPr>
            <a:spLocks noGrp="1"/>
          </p:cNvSpPr>
          <p:nvPr>
            <p:ph idx="1"/>
          </p:nvPr>
        </p:nvSpPr>
        <p:spPr>
          <a:xfrm>
            <a:off x="965200" y="762000"/>
            <a:ext cx="6172200" cy="457200"/>
          </a:xfrm>
        </p:spPr>
        <p:txBody>
          <a:bodyPr/>
          <a:lstStyle/>
          <a:p>
            <a:pPr marL="0" indent="0">
              <a:buNone/>
            </a:pPr>
            <a:r>
              <a:rPr lang="en-US" sz="2400" dirty="0" smtClean="0">
                <a:solidFill>
                  <a:srgbClr val="FFFFFF"/>
                </a:solidFill>
              </a:rPr>
              <a:t>Guessing game</a:t>
            </a:r>
          </a:p>
          <a:p>
            <a:pPr marL="457200" lvl="1" indent="0">
              <a:buNone/>
            </a:pPr>
            <a:endParaRPr lang="en-US" dirty="0"/>
          </a:p>
        </p:txBody>
      </p:sp>
    </p:spTree>
    <p:extLst>
      <p:ext uri="{BB962C8B-B14F-4D97-AF65-F5344CB8AC3E}">
        <p14:creationId xmlns:p14="http://schemas.microsoft.com/office/powerpoint/2010/main" val="37262301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381000"/>
            <a:ext cx="7772400" cy="1143000"/>
          </a:xfrm>
        </p:spPr>
        <p:txBody>
          <a:bodyPr/>
          <a:lstStyle/>
          <a:p>
            <a:r>
              <a:rPr lang="en-US" dirty="0" smtClean="0"/>
              <a:t>Which shell hides the walnut piece?</a:t>
            </a:r>
            <a:endParaRPr lang="en-US" dirty="0"/>
          </a:p>
        </p:txBody>
      </p:sp>
      <p:pic>
        <p:nvPicPr>
          <p:cNvPr id="4" name="Content Placeholder 3" descr="photo 2.JPG"/>
          <p:cNvPicPr>
            <a:picLocks noGrp="1" noChangeAspect="1"/>
          </p:cNvPicPr>
          <p:nvPr>
            <p:ph idx="1"/>
          </p:nvPr>
        </p:nvPicPr>
        <p:blipFill>
          <a:blip r:embed="rId2">
            <a:extLst>
              <a:ext uri="{28A0092B-C50C-407E-A947-70E740481C1C}">
                <a14:useLocalDpi xmlns:a14="http://schemas.microsoft.com/office/drawing/2010/main" val="0"/>
              </a:ext>
            </a:extLst>
          </a:blip>
          <a:srcRect t="23529" b="23529"/>
          <a:stretch>
            <a:fillRect/>
          </a:stretch>
        </p:blipFill>
        <p:spPr>
          <a:xfrm>
            <a:off x="660400" y="1397000"/>
            <a:ext cx="7772400" cy="4114800"/>
          </a:xfrm>
        </p:spPr>
      </p:pic>
      <p:sp>
        <p:nvSpPr>
          <p:cNvPr id="5" name="TextBox 4"/>
          <p:cNvSpPr txBox="1"/>
          <p:nvPr/>
        </p:nvSpPr>
        <p:spPr>
          <a:xfrm>
            <a:off x="1955800" y="5549900"/>
            <a:ext cx="5037557" cy="461665"/>
          </a:xfrm>
          <a:prstGeom prst="rect">
            <a:avLst/>
          </a:prstGeom>
          <a:noFill/>
        </p:spPr>
        <p:txBody>
          <a:bodyPr wrap="none" rtlCol="0">
            <a:spAutoFit/>
          </a:bodyPr>
          <a:lstStyle/>
          <a:p>
            <a:r>
              <a:rPr lang="en-US" dirty="0" smtClean="0">
                <a:latin typeface="+mj-lt"/>
              </a:rPr>
              <a:t>Probability of correct guess = 1/2</a:t>
            </a:r>
            <a:endParaRPr lang="en-US" dirty="0">
              <a:latin typeface="+mj-lt"/>
            </a:endParaRPr>
          </a:p>
        </p:txBody>
      </p:sp>
    </p:spTree>
    <p:extLst>
      <p:ext uri="{BB962C8B-B14F-4D97-AF65-F5344CB8AC3E}">
        <p14:creationId xmlns:p14="http://schemas.microsoft.com/office/powerpoint/2010/main" val="7484754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114300"/>
            <a:ext cx="7772400" cy="914400"/>
          </a:xfrm>
        </p:spPr>
        <p:txBody>
          <a:bodyPr/>
          <a:lstStyle/>
          <a:p>
            <a:r>
              <a:rPr lang="en-US" dirty="0" smtClean="0"/>
              <a:t>What about now?</a:t>
            </a:r>
            <a:endParaRPr lang="en-US" dirty="0"/>
          </a:p>
        </p:txBody>
      </p:sp>
      <p:pic>
        <p:nvPicPr>
          <p:cNvPr id="4" name="Picture 3" descr="photo 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891937"/>
            <a:ext cx="7632700" cy="5700673"/>
          </a:xfrm>
          <a:prstGeom prst="rect">
            <a:avLst/>
          </a:prstGeom>
        </p:spPr>
      </p:pic>
      <p:sp>
        <p:nvSpPr>
          <p:cNvPr id="3" name="Content Placeholder 2"/>
          <p:cNvSpPr>
            <a:spLocks noGrp="1"/>
          </p:cNvSpPr>
          <p:nvPr>
            <p:ph idx="1"/>
          </p:nvPr>
        </p:nvSpPr>
        <p:spPr>
          <a:xfrm>
            <a:off x="762000" y="1270000"/>
            <a:ext cx="7175500" cy="4597400"/>
          </a:xfrm>
        </p:spPr>
        <p:txBody>
          <a:bodyPr/>
          <a:lstStyle/>
          <a:p>
            <a:r>
              <a:rPr lang="en-US" sz="2000" dirty="0" smtClean="0">
                <a:solidFill>
                  <a:schemeClr val="bg1"/>
                </a:solidFill>
              </a:rPr>
              <a:t>Odds of correct guess: 1 in 4</a:t>
            </a:r>
          </a:p>
          <a:p>
            <a:r>
              <a:rPr lang="en-US" sz="2000" dirty="0" smtClean="0">
                <a:solidFill>
                  <a:schemeClr val="bg1"/>
                </a:solidFill>
              </a:rPr>
              <a:t>How many guesses would you need at most?</a:t>
            </a:r>
          </a:p>
          <a:p>
            <a:r>
              <a:rPr lang="en-US" sz="2000" dirty="0" smtClean="0">
                <a:solidFill>
                  <a:schemeClr val="bg1"/>
                </a:solidFill>
              </a:rPr>
              <a:t>What kind of question would you want to ask in order to ask as few questions as possible?</a:t>
            </a:r>
            <a:endParaRPr lang="en-US" sz="2000" dirty="0">
              <a:solidFill>
                <a:schemeClr val="bg1"/>
              </a:solidFill>
            </a:endParaRPr>
          </a:p>
        </p:txBody>
      </p:sp>
    </p:spTree>
    <p:extLst>
      <p:ext uri="{BB962C8B-B14F-4D97-AF65-F5344CB8AC3E}">
        <p14:creationId xmlns:p14="http://schemas.microsoft.com/office/powerpoint/2010/main" val="18359324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ecture 2 Technology History Comp &amp; Comm -- slide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 2 Technology History Comp &amp; Comm -- slides.potx</Template>
  <TotalTime>31481</TotalTime>
  <Pages>4</Pages>
  <Words>3281</Words>
  <Application>Microsoft Macintosh PowerPoint</Application>
  <PresentationFormat>Letter Paper (8.5x11 in)</PresentationFormat>
  <Paragraphs>336</Paragraphs>
  <Slides>34</Slides>
  <Notes>0</Notes>
  <HiddenSlides>2</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Lecture 2 Technology History Comp &amp; Comm -- slides</vt:lpstr>
      <vt:lpstr>Cybersecurity for Future Presidents</vt:lpstr>
      <vt:lpstr>Any Questions?</vt:lpstr>
      <vt:lpstr>Some Recent Events</vt:lpstr>
      <vt:lpstr>The lecture on one slide  Data Representation and Controlling Government Searches</vt:lpstr>
      <vt:lpstr>Some cybersecurity issues for a President</vt:lpstr>
      <vt:lpstr>Analog vs. Digital</vt:lpstr>
      <vt:lpstr>What is information?</vt:lpstr>
      <vt:lpstr>Which shell hides the walnut piece?</vt:lpstr>
      <vt:lpstr>What about now?</vt:lpstr>
      <vt:lpstr>How many yes/no questions to find the prize?</vt:lpstr>
      <vt:lpstr>Eight possibilities</vt:lpstr>
      <vt:lpstr>Sixteen possibilities</vt:lpstr>
      <vt:lpstr>What is information? How would you measure it?</vt:lpstr>
      <vt:lpstr>Information Theory</vt:lpstr>
      <vt:lpstr>Bits are just numbers, right?</vt:lpstr>
      <vt:lpstr>A Little History of Telephony in the U.S.</vt:lpstr>
      <vt:lpstr>Architecture of the traditional Public Switched Telecommunications Network (PSTN) or Plain Old Telephone Service (POTS) </vt:lpstr>
      <vt:lpstr>How telephones used to work</vt:lpstr>
      <vt:lpstr>How telephones work today</vt:lpstr>
      <vt:lpstr>Allocating network resources: Circuit Switching vs. Packet Switching</vt:lpstr>
      <vt:lpstr>Wiretapping a packet-switched phone call</vt:lpstr>
      <vt:lpstr>Writs of Assistance, 1760s</vt:lpstr>
      <vt:lpstr>Text of a Writ of Assistance, 1762</vt:lpstr>
      <vt:lpstr>Bill of Rights, Fourth Amendment, 1791</vt:lpstr>
      <vt:lpstr>Some questions to consider</vt:lpstr>
      <vt:lpstr>Charles Katz v. U.S., 1967</vt:lpstr>
      <vt:lpstr>Smith v. Maryland, 1978,  Call Data Records (pen register)</vt:lpstr>
      <vt:lpstr>Electronic Communications Privacy Act, 1986</vt:lpstr>
      <vt:lpstr>Communications Assistance for Law Enforcement Act (CALEA) 1994</vt:lpstr>
      <vt:lpstr>Surveillance for law enforcement vs  surveillance for foreign intelligence</vt:lpstr>
      <vt:lpstr>Foreign Intelligence Surveillance Act, 1978</vt:lpstr>
      <vt:lpstr>USA PATRIOT Act, 2001</vt:lpstr>
      <vt:lpstr>FISA Amendments Act, 2008</vt:lpstr>
      <vt:lpstr>USA Freedom Act,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Security Principles and Applications </dc:title>
  <dc:subject/>
  <dc:creator>Carl Landwehr</dc:creator>
  <cp:keywords/>
  <dc:description/>
  <cp:lastModifiedBy>Carl Landwehr User</cp:lastModifiedBy>
  <cp:revision>275</cp:revision>
  <cp:lastPrinted>2016-02-02T17:35:30Z</cp:lastPrinted>
  <dcterms:created xsi:type="dcterms:W3CDTF">1999-01-11T22:03:35Z</dcterms:created>
  <dcterms:modified xsi:type="dcterms:W3CDTF">2016-02-03T16:14:39Z</dcterms:modified>
</cp:coreProperties>
</file>